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89a466f82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89a466f82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LM are few shot learners: I</a:t>
            </a:r>
            <a:r>
              <a:rPr lang="en"/>
              <a:t>n-context learning refers to learning from text-only examples provided as context. Very good </a:t>
            </a:r>
            <a:r>
              <a:rPr b="1" lang="en"/>
              <a:t>zero-shot</a:t>
            </a:r>
            <a:r>
              <a:rPr lang="en"/>
              <a:t> and </a:t>
            </a:r>
            <a:r>
              <a:rPr b="1" lang="en"/>
              <a:t>few-shot</a:t>
            </a:r>
            <a:r>
              <a:rPr lang="en"/>
              <a:t> scenario, without any fine-tuning. Graph shows fine-tuned GPT-3’s performance on </a:t>
            </a:r>
            <a:r>
              <a:rPr lang="en"/>
              <a:t>Super GLUE</a:t>
            </a:r>
            <a:r>
              <a:rPr lang="en"/>
              <a:t> benchmark, 32 examples per task * 8 tasks.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Training compute optimal LLMs: The 70B Chinchilla LM is </a:t>
            </a:r>
            <a:r>
              <a:rPr b="1" lang="en"/>
              <a:t>frozen </a:t>
            </a:r>
            <a:r>
              <a:rPr lang="en"/>
              <a:t>and used in Flamingo.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CM3: </a:t>
            </a:r>
            <a:r>
              <a:rPr b="1" lang="en"/>
              <a:t>Causally masked</a:t>
            </a:r>
            <a:r>
              <a:rPr lang="en"/>
              <a:t> approach generates tokens left to right while masking out a small number of long token spans that are generated at the end of the string, instead of their original positions. </a:t>
            </a:r>
            <a:endParaRPr/>
          </a:p>
          <a:p>
            <a:pPr indent="0" lvl="0" marL="0" rtl="0" algn="l">
              <a:spcBef>
                <a:spcPts val="0"/>
              </a:spcBef>
              <a:spcAft>
                <a:spcPts val="0"/>
              </a:spcAft>
              <a:buNone/>
            </a:pPr>
            <a:r>
              <a:rPr lang="en"/>
              <a:t>Enables full generative modeling while </a:t>
            </a:r>
            <a:r>
              <a:rPr b="1" lang="en"/>
              <a:t>also providing bidirectional context</a:t>
            </a:r>
            <a:r>
              <a:rPr lang="en"/>
              <a:t>. </a:t>
            </a:r>
            <a:endParaRPr/>
          </a:p>
          <a:p>
            <a:pPr indent="0" lvl="0" marL="0" rtl="0" algn="l">
              <a:spcBef>
                <a:spcPts val="0"/>
              </a:spcBef>
              <a:spcAft>
                <a:spcPts val="0"/>
              </a:spcAft>
              <a:buNone/>
            </a:pPr>
            <a:r>
              <a:rPr lang="en"/>
              <a:t>The resulting CM3 models </a:t>
            </a:r>
            <a:r>
              <a:rPr b="1" lang="en"/>
              <a:t>can generate rich structured</a:t>
            </a:r>
            <a:r>
              <a:rPr lang="en"/>
              <a:t>, multi-modal outputs while conditioning on arbitrary masked document contexts, and thereby implicitly learn a wide range of text, image, and cross modal tasks.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9a466f82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9a466f82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In-context</a:t>
            </a:r>
            <a:r>
              <a:rPr b="1" lang="en"/>
              <a:t> few-shot </a:t>
            </a:r>
            <a:r>
              <a:rPr lang="en"/>
              <a:t>learning over </a:t>
            </a:r>
            <a:r>
              <a:rPr b="1" lang="en"/>
              <a:t>gradient-based </a:t>
            </a:r>
            <a:r>
              <a:rPr lang="en"/>
              <a:t>fine-tuning:</a:t>
            </a:r>
            <a:endParaRPr/>
          </a:p>
          <a:p>
            <a:pPr indent="-298450" lvl="0" marL="457200" rtl="0" algn="l">
              <a:spcBef>
                <a:spcPts val="0"/>
              </a:spcBef>
              <a:spcAft>
                <a:spcPts val="0"/>
              </a:spcAft>
              <a:buSzPts val="1100"/>
              <a:buChar char="●"/>
            </a:pPr>
            <a:r>
              <a:rPr lang="en"/>
              <a:t>Requires no hyper-parameter tuning. Gradient based might overfit easily</a:t>
            </a:r>
            <a:endParaRPr/>
          </a:p>
          <a:p>
            <a:pPr indent="-298450" lvl="0" marL="457200" rtl="0" algn="l">
              <a:spcBef>
                <a:spcPts val="0"/>
              </a:spcBef>
              <a:spcAft>
                <a:spcPts val="0"/>
              </a:spcAft>
              <a:buSzPts val="1100"/>
              <a:buChar char="●"/>
            </a:pPr>
            <a:r>
              <a:rPr lang="en"/>
              <a:t>Works well in low-data settings (dozens of examples). Gradient based needs more data</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9a466f82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89a466f82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c77548f1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c77548f1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dd7c9eb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dd7c9eb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NOTES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89a466f8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89a466f8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and Text Inputs</a:t>
            </a:r>
            <a:endParaRPr/>
          </a:p>
          <a:p>
            <a:pPr indent="-298450" lvl="0" marL="457200" rtl="0" algn="l">
              <a:spcBef>
                <a:spcPts val="0"/>
              </a:spcBef>
              <a:spcAft>
                <a:spcPts val="0"/>
              </a:spcAft>
              <a:buSzPts val="1100"/>
              <a:buAutoNum type="arabicPeriod"/>
            </a:pPr>
            <a:r>
              <a:rPr lang="en"/>
              <a:t>Describe images with location in example, Flamingo learns to recognize the animal/bird and the location</a:t>
            </a:r>
            <a:endParaRPr/>
          </a:p>
          <a:p>
            <a:pPr indent="-298450" lvl="0" marL="457200" rtl="0" algn="l">
              <a:spcBef>
                <a:spcPts val="0"/>
              </a:spcBef>
              <a:spcAft>
                <a:spcPts val="0"/>
              </a:spcAft>
              <a:buSzPts val="1100"/>
              <a:buAutoNum type="arabicPeriod"/>
            </a:pPr>
            <a:r>
              <a:rPr lang="en"/>
              <a:t>Simple OCR: Recognize numbers in the image and compute the equation</a:t>
            </a:r>
            <a:endParaRPr/>
          </a:p>
          <a:p>
            <a:pPr indent="-298450" lvl="0" marL="457200" rtl="0" algn="l">
              <a:spcBef>
                <a:spcPts val="0"/>
              </a:spcBef>
              <a:spcAft>
                <a:spcPts val="0"/>
              </a:spcAft>
              <a:buSzPts val="1100"/>
              <a:buAutoNum type="arabicPeriod"/>
            </a:pPr>
            <a:r>
              <a:rPr lang="en"/>
              <a:t>Video input: handle sequences of arbitrarily inter-leaved visual and textual data, dialog</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Also provides a chat-like interface - multiple images and text inputs interleaved</a:t>
            </a:r>
            <a:endParaRPr/>
          </a:p>
          <a:p>
            <a:pPr indent="-298450" lvl="0" marL="457200" rtl="0" algn="l">
              <a:spcBef>
                <a:spcPts val="0"/>
              </a:spcBef>
              <a:spcAft>
                <a:spcPts val="0"/>
              </a:spcAft>
              <a:buSzPts val="1100"/>
              <a:buAutoNum type="arabicPeriod"/>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9a466f82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89a466f82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Doing more with less:</a:t>
            </a:r>
            <a:endParaRPr/>
          </a:p>
          <a:p>
            <a:pPr indent="-285750" lvl="1" marL="914400" rtl="0" algn="l">
              <a:spcBef>
                <a:spcPts val="0"/>
              </a:spcBef>
              <a:spcAft>
                <a:spcPts val="0"/>
              </a:spcAft>
              <a:buSzPts val="900"/>
              <a:buChar char="-"/>
            </a:pPr>
            <a:r>
              <a:rPr lang="en">
                <a:solidFill>
                  <a:srgbClr val="595959"/>
                </a:solidFill>
                <a:latin typeface="Lato"/>
                <a:ea typeface="Lato"/>
                <a:cs typeface="Lato"/>
                <a:sym typeface="Lato"/>
              </a:rPr>
              <a:t>M</a:t>
            </a:r>
            <a:r>
              <a:rPr lang="en">
                <a:solidFill>
                  <a:srgbClr val="595959"/>
                </a:solidFill>
                <a:latin typeface="Lato"/>
                <a:ea typeface="Lato"/>
                <a:cs typeface="Lato"/>
                <a:sym typeface="Lato"/>
              </a:rPr>
              <a:t>eta-Learning (modeling the learning environment to make better use of limited data)</a:t>
            </a:r>
            <a:endParaRPr>
              <a:solidFill>
                <a:srgbClr val="595959"/>
              </a:solidFill>
              <a:latin typeface="Lato"/>
              <a:ea typeface="Lato"/>
              <a:cs typeface="Lato"/>
              <a:sym typeface="Lato"/>
            </a:endParaRPr>
          </a:p>
          <a:p>
            <a:pPr indent="-298450" lvl="1" marL="914400" rtl="0" algn="l">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Meta-Reasoning (deciding how to allocate computational resources)</a:t>
            </a:r>
            <a:endParaRPr>
              <a:solidFill>
                <a:srgbClr val="595959"/>
              </a:solidFill>
              <a:latin typeface="Lato"/>
              <a:ea typeface="Lato"/>
              <a:cs typeface="Lato"/>
              <a:sym typeface="Lato"/>
            </a:endParaRPr>
          </a:p>
          <a:p>
            <a:pPr indent="-292100" lvl="0" marL="457200" rtl="0" algn="l">
              <a:lnSpc>
                <a:spcPct val="115000"/>
              </a:lnSpc>
              <a:spcBef>
                <a:spcPts val="0"/>
              </a:spcBef>
              <a:spcAft>
                <a:spcPts val="0"/>
              </a:spcAft>
              <a:buSzPts val="1000"/>
              <a:buChar char="-"/>
            </a:pPr>
            <a:r>
              <a:rPr b="1" lang="en" sz="1200">
                <a:solidFill>
                  <a:srgbClr val="595959"/>
                </a:solidFill>
                <a:latin typeface="Lato"/>
                <a:ea typeface="Lato"/>
                <a:cs typeface="Lato"/>
                <a:sym typeface="Lato"/>
              </a:rPr>
              <a:t>Stand on the shoulder of giants </a:t>
            </a:r>
            <a:endParaRPr b="1" sz="1000"/>
          </a:p>
          <a:p>
            <a:pPr indent="-298450" lvl="1" marL="914400" rtl="0" algn="l">
              <a:lnSpc>
                <a:spcPct val="115000"/>
              </a:lnSpc>
              <a:spcBef>
                <a:spcPts val="0"/>
              </a:spcBef>
              <a:spcAft>
                <a:spcPts val="0"/>
              </a:spcAft>
              <a:buSzPts val="1100"/>
              <a:buChar char="-"/>
            </a:pPr>
            <a:r>
              <a:rPr lang="en">
                <a:solidFill>
                  <a:srgbClr val="595959"/>
                </a:solidFill>
                <a:latin typeface="Lato"/>
                <a:ea typeface="Lato"/>
                <a:cs typeface="Lato"/>
                <a:sym typeface="Lato"/>
              </a:rPr>
              <a:t>Existing multimodal models like </a:t>
            </a:r>
            <a:r>
              <a:rPr lang="en" sz="1200">
                <a:solidFill>
                  <a:srgbClr val="595959"/>
                </a:solidFill>
                <a:latin typeface="Lato"/>
                <a:ea typeface="Lato"/>
                <a:cs typeface="Lato"/>
                <a:sym typeface="Lato"/>
              </a:rPr>
              <a:t>CLIP, ALIGN </a:t>
            </a:r>
            <a:r>
              <a:rPr b="1" lang="en" sz="1200">
                <a:solidFill>
                  <a:srgbClr val="595959"/>
                </a:solidFill>
                <a:latin typeface="Lato"/>
                <a:ea typeface="Lato"/>
                <a:cs typeface="Lato"/>
                <a:sym typeface="Lato"/>
              </a:rPr>
              <a:t>cannot generate language. </a:t>
            </a:r>
            <a:r>
              <a:rPr lang="en">
                <a:solidFill>
                  <a:srgbClr val="595959"/>
                </a:solidFill>
                <a:latin typeface="Lato"/>
                <a:ea typeface="Lato"/>
                <a:cs typeface="Lato"/>
                <a:sym typeface="Lato"/>
              </a:rPr>
              <a:t>Existing VLMs with language generation like</a:t>
            </a:r>
            <a:r>
              <a:rPr lang="en" sz="1200">
                <a:solidFill>
                  <a:srgbClr val="595959"/>
                </a:solidFill>
                <a:latin typeface="Lato"/>
                <a:ea typeface="Lato"/>
                <a:cs typeface="Lato"/>
                <a:sym typeface="Lato"/>
              </a:rPr>
              <a:t> VL-T5 </a:t>
            </a:r>
            <a:r>
              <a:rPr b="1" lang="en" sz="1200">
                <a:solidFill>
                  <a:srgbClr val="595959"/>
                </a:solidFill>
                <a:latin typeface="Lato"/>
                <a:ea typeface="Lato"/>
                <a:cs typeface="Lato"/>
                <a:sym typeface="Lato"/>
              </a:rPr>
              <a:t>do not have few shot</a:t>
            </a:r>
            <a:r>
              <a:rPr lang="en" sz="1200">
                <a:solidFill>
                  <a:srgbClr val="595959"/>
                </a:solidFill>
                <a:latin typeface="Lato"/>
                <a:ea typeface="Lato"/>
                <a:cs typeface="Lato"/>
                <a:sym typeface="Lato"/>
              </a:rPr>
              <a:t> capabilities</a:t>
            </a:r>
            <a:endParaRPr sz="1200">
              <a:solidFill>
                <a:srgbClr val="595959"/>
              </a:solidFill>
              <a:latin typeface="Lato"/>
              <a:ea typeface="Lato"/>
              <a:cs typeface="Lato"/>
              <a:sym typeface="Lato"/>
            </a:endParaRPr>
          </a:p>
          <a:p>
            <a:pPr indent="-304800" lvl="0" marL="457200" rtl="0" algn="l">
              <a:lnSpc>
                <a:spcPct val="115000"/>
              </a:lnSpc>
              <a:spcBef>
                <a:spcPts val="0"/>
              </a:spcBef>
              <a:spcAft>
                <a:spcPts val="0"/>
              </a:spcAft>
              <a:buClr>
                <a:srgbClr val="595959"/>
              </a:buClr>
              <a:buSzPts val="1200"/>
              <a:buFont typeface="Lato"/>
              <a:buChar char="●"/>
            </a:pPr>
            <a:r>
              <a:rPr lang="en" sz="1200">
                <a:solidFill>
                  <a:srgbClr val="595959"/>
                </a:solidFill>
                <a:latin typeface="Lato"/>
                <a:ea typeface="Lato"/>
                <a:cs typeface="Lato"/>
                <a:sym typeface="Lato"/>
              </a:rPr>
              <a:t>Key questions AFTER motivation</a:t>
            </a:r>
            <a:endParaRPr sz="1200">
              <a:solidFill>
                <a:srgbClr val="595959"/>
              </a:solidFill>
              <a:latin typeface="Lato"/>
              <a:ea typeface="Lato"/>
              <a:cs typeface="Lato"/>
              <a:sym typeface="Lato"/>
            </a:endParaRPr>
          </a:p>
          <a:p>
            <a:pPr indent="-304800" lvl="1" marL="914400" rtl="0" algn="l">
              <a:lnSpc>
                <a:spcPct val="115000"/>
              </a:lnSpc>
              <a:spcBef>
                <a:spcPts val="0"/>
              </a:spcBef>
              <a:spcAft>
                <a:spcPts val="0"/>
              </a:spcAft>
              <a:buClr>
                <a:srgbClr val="595959"/>
              </a:buClr>
              <a:buSzPts val="1200"/>
              <a:buFont typeface="Lato"/>
              <a:buChar char="○"/>
            </a:pPr>
            <a:r>
              <a:rPr lang="en" sz="1200">
                <a:solidFill>
                  <a:srgbClr val="595959"/>
                </a:solidFill>
                <a:latin typeface="Lato"/>
                <a:ea typeface="Lato"/>
                <a:cs typeface="Lato"/>
                <a:sym typeface="Lato"/>
              </a:rPr>
              <a:t>Can we train a multimodal model to work well in a "few-shot" regime?</a:t>
            </a:r>
            <a:endParaRPr sz="1200">
              <a:solidFill>
                <a:srgbClr val="595959"/>
              </a:solidFill>
              <a:latin typeface="Lato"/>
              <a:ea typeface="Lato"/>
              <a:cs typeface="Lato"/>
              <a:sym typeface="Lato"/>
            </a:endParaRPr>
          </a:p>
          <a:p>
            <a:pPr indent="-304800" lvl="1" marL="914400" rtl="0" algn="l">
              <a:lnSpc>
                <a:spcPct val="115000"/>
              </a:lnSpc>
              <a:spcBef>
                <a:spcPts val="0"/>
              </a:spcBef>
              <a:spcAft>
                <a:spcPts val="0"/>
              </a:spcAft>
              <a:buClr>
                <a:srgbClr val="595959"/>
              </a:buClr>
              <a:buSzPts val="1200"/>
              <a:buFont typeface="Lato"/>
              <a:buChar char="○"/>
            </a:pPr>
            <a:r>
              <a:rPr lang="en" sz="1200">
                <a:solidFill>
                  <a:srgbClr val="595959"/>
                </a:solidFill>
                <a:latin typeface="Lato"/>
                <a:ea typeface="Lato"/>
                <a:cs typeface="Lato"/>
                <a:sym typeface="Lato"/>
              </a:rPr>
              <a:t>Can we we learn a model capable of open-ended multimodal tasks via pretraining?</a:t>
            </a:r>
            <a:endParaRPr sz="1200">
              <a:solidFill>
                <a:srgbClr val="595959"/>
              </a:solidFill>
              <a:latin typeface="Lato"/>
              <a:ea typeface="Lato"/>
              <a:cs typeface="Lato"/>
              <a:sym typeface="Lato"/>
            </a:endParaRPr>
          </a:p>
          <a:p>
            <a:pPr indent="-304800" lvl="0" marL="457200" rtl="0" algn="l">
              <a:lnSpc>
                <a:spcPct val="115000"/>
              </a:lnSpc>
              <a:spcBef>
                <a:spcPts val="0"/>
              </a:spcBef>
              <a:spcAft>
                <a:spcPts val="0"/>
              </a:spcAft>
              <a:buClr>
                <a:srgbClr val="595959"/>
              </a:buClr>
              <a:buSzPts val="1200"/>
              <a:buFont typeface="Lato"/>
              <a:buChar char="●"/>
            </a:pPr>
            <a:r>
              <a:rPr b="1" lang="en" sz="1200">
                <a:solidFill>
                  <a:srgbClr val="595959"/>
                </a:solidFill>
                <a:latin typeface="Lato"/>
                <a:ea typeface="Lato"/>
                <a:cs typeface="Lato"/>
                <a:sym typeface="Lato"/>
              </a:rPr>
              <a:t>Challenges</a:t>
            </a:r>
            <a:endParaRPr b="1" sz="1200">
              <a:solidFill>
                <a:srgbClr val="595959"/>
              </a:solidFill>
              <a:latin typeface="Lato"/>
              <a:ea typeface="Lato"/>
              <a:cs typeface="Lato"/>
              <a:sym typeface="Lato"/>
            </a:endParaRPr>
          </a:p>
          <a:p>
            <a:pPr indent="-304800" lvl="1" marL="914400" rtl="0" algn="l">
              <a:lnSpc>
                <a:spcPct val="115000"/>
              </a:lnSpc>
              <a:spcBef>
                <a:spcPts val="0"/>
              </a:spcBef>
              <a:spcAft>
                <a:spcPts val="0"/>
              </a:spcAft>
              <a:buClr>
                <a:srgbClr val="595959"/>
              </a:buClr>
              <a:buSzPts val="1200"/>
              <a:buFont typeface="Lato"/>
              <a:buChar char="○"/>
            </a:pPr>
            <a:r>
              <a:rPr b="1" lang="en" sz="1200">
                <a:solidFill>
                  <a:srgbClr val="595959"/>
                </a:solidFill>
                <a:latin typeface="Lato"/>
                <a:ea typeface="Lato"/>
                <a:cs typeface="Lato"/>
                <a:sym typeface="Lato"/>
              </a:rPr>
              <a:t>Cross Attention: </a:t>
            </a:r>
            <a:r>
              <a:rPr b="1" lang="en">
                <a:solidFill>
                  <a:schemeClr val="dk1"/>
                </a:solidFill>
              </a:rPr>
              <a:t>Interleave cross-attention</a:t>
            </a:r>
            <a:r>
              <a:rPr lang="en">
                <a:solidFill>
                  <a:schemeClr val="dk1"/>
                </a:solidFill>
              </a:rPr>
              <a:t> layers with (regular language-only) </a:t>
            </a:r>
            <a:r>
              <a:rPr b="1" lang="en">
                <a:solidFill>
                  <a:schemeClr val="dk1"/>
                </a:solidFill>
              </a:rPr>
              <a:t>self-attention</a:t>
            </a:r>
            <a:r>
              <a:rPr lang="en">
                <a:solidFill>
                  <a:schemeClr val="dk1"/>
                </a:solidFill>
              </a:rPr>
              <a:t> </a:t>
            </a:r>
            <a:r>
              <a:rPr lang="en"/>
              <a:t>layers - </a:t>
            </a:r>
            <a:r>
              <a:rPr lang="en">
                <a:solidFill>
                  <a:schemeClr val="dk1"/>
                </a:solidFill>
              </a:rPr>
              <a:t>that are kept </a:t>
            </a:r>
            <a:r>
              <a:rPr b="1" lang="en">
                <a:solidFill>
                  <a:schemeClr val="dk1"/>
                </a:solidFill>
              </a:rPr>
              <a:t>frozen </a:t>
            </a:r>
            <a:r>
              <a:rPr lang="en">
                <a:solidFill>
                  <a:schemeClr val="dk1"/>
                </a:solidFill>
              </a:rPr>
              <a:t>during training. A </a:t>
            </a:r>
            <a:r>
              <a:rPr b="1" lang="en">
                <a:solidFill>
                  <a:schemeClr val="dk1"/>
                </a:solidFill>
              </a:rPr>
              <a:t>gating </a:t>
            </a:r>
            <a:r>
              <a:rPr lang="en">
                <a:solidFill>
                  <a:schemeClr val="dk1"/>
                </a:solidFill>
              </a:rPr>
              <a:t>mechanism - to minimize the effect of these newly added layers at </a:t>
            </a:r>
            <a:r>
              <a:rPr b="1" lang="en">
                <a:solidFill>
                  <a:schemeClr val="dk1"/>
                </a:solidFill>
              </a:rPr>
              <a:t>initialization </a:t>
            </a:r>
            <a:r>
              <a:rPr lang="en">
                <a:solidFill>
                  <a:schemeClr val="dk1"/>
                </a:solidFill>
              </a:rPr>
              <a:t>- </a:t>
            </a:r>
            <a:r>
              <a:rPr b="1" lang="en">
                <a:solidFill>
                  <a:schemeClr val="dk1"/>
                </a:solidFill>
              </a:rPr>
              <a:t>improves </a:t>
            </a:r>
            <a:r>
              <a:rPr lang="en">
                <a:solidFill>
                  <a:schemeClr val="dk1"/>
                </a:solidFill>
              </a:rPr>
              <a:t>stability and final performance.</a:t>
            </a:r>
            <a:endParaRPr>
              <a:solidFill>
                <a:schemeClr val="dk1"/>
              </a:solidFill>
            </a:endParaRPr>
          </a:p>
          <a:p>
            <a:pPr indent="-304800" lvl="1" marL="914400" rtl="0" algn="l">
              <a:lnSpc>
                <a:spcPct val="115000"/>
              </a:lnSpc>
              <a:spcBef>
                <a:spcPts val="0"/>
              </a:spcBef>
              <a:spcAft>
                <a:spcPts val="0"/>
              </a:spcAft>
              <a:buClr>
                <a:srgbClr val="595959"/>
              </a:buClr>
              <a:buSzPts val="1200"/>
              <a:buFont typeface="Lato"/>
              <a:buChar char="○"/>
            </a:pPr>
            <a:r>
              <a:rPr b="1" lang="en" sz="1300">
                <a:solidFill>
                  <a:schemeClr val="dk1"/>
                </a:solidFill>
              </a:rPr>
              <a:t>Image and Video</a:t>
            </a:r>
            <a:r>
              <a:rPr lang="en" sz="1300">
                <a:solidFill>
                  <a:schemeClr val="dk1"/>
                </a:solidFill>
              </a:rPr>
              <a:t> the same: </a:t>
            </a:r>
            <a:r>
              <a:rPr lang="en">
                <a:solidFill>
                  <a:schemeClr val="dk1"/>
                </a:solidFill>
              </a:rPr>
              <a:t>Use a </a:t>
            </a:r>
            <a:r>
              <a:rPr b="1" lang="en">
                <a:solidFill>
                  <a:schemeClr val="dk1"/>
                </a:solidFill>
              </a:rPr>
              <a:t>Perceiver</a:t>
            </a:r>
            <a:r>
              <a:rPr lang="en">
                <a:solidFill>
                  <a:schemeClr val="dk1"/>
                </a:solidFill>
              </a:rPr>
              <a:t>-based architecture - </a:t>
            </a:r>
            <a:r>
              <a:rPr b="1" lang="en">
                <a:solidFill>
                  <a:schemeClr val="dk1"/>
                </a:solidFill>
              </a:rPr>
              <a:t>produce </a:t>
            </a:r>
            <a:r>
              <a:rPr lang="en">
                <a:solidFill>
                  <a:schemeClr val="dk1"/>
                </a:solidFill>
              </a:rPr>
              <a:t>a small </a:t>
            </a:r>
            <a:r>
              <a:rPr b="1" lang="en">
                <a:solidFill>
                  <a:schemeClr val="dk1"/>
                </a:solidFill>
              </a:rPr>
              <a:t>fixed </a:t>
            </a:r>
            <a:r>
              <a:rPr lang="en">
                <a:solidFill>
                  <a:schemeClr val="dk1"/>
                </a:solidFill>
              </a:rPr>
              <a:t>number of visual </a:t>
            </a:r>
            <a:r>
              <a:rPr b="1" lang="en">
                <a:solidFill>
                  <a:schemeClr val="dk1"/>
                </a:solidFill>
              </a:rPr>
              <a:t>tokens </a:t>
            </a:r>
            <a:r>
              <a:rPr lang="en">
                <a:solidFill>
                  <a:schemeClr val="dk1"/>
                </a:solidFill>
              </a:rPr>
              <a:t>(around a hundred) per image/video, given a large </a:t>
            </a:r>
            <a:r>
              <a:rPr b="1" lang="en">
                <a:solidFill>
                  <a:schemeClr val="dk1"/>
                </a:solidFill>
              </a:rPr>
              <a:t>varying </a:t>
            </a:r>
            <a:r>
              <a:rPr lang="en">
                <a:solidFill>
                  <a:schemeClr val="dk1"/>
                </a:solidFill>
              </a:rPr>
              <a:t>number of visual input features (up to several thousand).</a:t>
            </a:r>
            <a:endParaRPr b="1" sz="1300">
              <a:solidFill>
                <a:schemeClr val="dk1"/>
              </a:solidFill>
            </a:endParaRPr>
          </a:p>
          <a:p>
            <a:pPr indent="-304800" lvl="1" marL="914400" rtl="0" algn="l">
              <a:lnSpc>
                <a:spcPct val="115000"/>
              </a:lnSpc>
              <a:spcBef>
                <a:spcPts val="0"/>
              </a:spcBef>
              <a:spcAft>
                <a:spcPts val="0"/>
              </a:spcAft>
              <a:buClr>
                <a:srgbClr val="595959"/>
              </a:buClr>
              <a:buSzPts val="1200"/>
              <a:buFont typeface="Lato"/>
              <a:buChar char="○"/>
            </a:pPr>
            <a:r>
              <a:rPr b="1" lang="en" sz="1200">
                <a:solidFill>
                  <a:srgbClr val="595959"/>
                </a:solidFill>
                <a:latin typeface="Lato"/>
                <a:ea typeface="Lato"/>
                <a:cs typeface="Lato"/>
                <a:sym typeface="Lato"/>
              </a:rPr>
              <a:t>Heterogenous training data:</a:t>
            </a:r>
            <a:r>
              <a:rPr lang="en" sz="1200">
                <a:solidFill>
                  <a:srgbClr val="595959"/>
                </a:solidFill>
                <a:latin typeface="Lato"/>
                <a:ea typeface="Lato"/>
                <a:cs typeface="Lato"/>
                <a:sym typeface="Lato"/>
              </a:rPr>
              <a:t> scrape/create an interleaved dataset image/text and video/text pairs that are more </a:t>
            </a:r>
            <a:r>
              <a:rPr b="1" lang="en" sz="1200">
                <a:solidFill>
                  <a:srgbClr val="595959"/>
                </a:solidFill>
                <a:latin typeface="Lato"/>
                <a:ea typeface="Lato"/>
                <a:cs typeface="Lato"/>
                <a:sym typeface="Lato"/>
              </a:rPr>
              <a:t> strongly related</a:t>
            </a:r>
            <a:endParaRPr b="1" sz="1200">
              <a:solidFill>
                <a:srgbClr val="595959"/>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89014f9b6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89014f9b6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Pictures to image tags</a:t>
            </a:r>
            <a:endParaRPr/>
          </a:p>
          <a:p>
            <a:pPr indent="0" lvl="0" marL="0" rtl="0" algn="l">
              <a:spcBef>
                <a:spcPts val="0"/>
              </a:spcBef>
              <a:spcAft>
                <a:spcPts val="0"/>
              </a:spcAft>
              <a:buNone/>
            </a:pPr>
            <a:r>
              <a:rPr lang="en"/>
              <a:t>Start of sentence tags</a:t>
            </a:r>
            <a:endParaRPr/>
          </a:p>
          <a:p>
            <a:pPr indent="0" lvl="0" marL="0" rtl="0" algn="l">
              <a:spcBef>
                <a:spcPts val="0"/>
              </a:spcBef>
              <a:spcAft>
                <a:spcPts val="0"/>
              </a:spcAft>
              <a:buNone/>
            </a:pPr>
            <a:r>
              <a:rPr lang="en"/>
              <a:t>End of sentence tags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89014f9b6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89014f9b6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Vision encoder:</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Pretrained Frozen </a:t>
            </a:r>
            <a:r>
              <a:rPr lang="en">
                <a:solidFill>
                  <a:schemeClr val="dk1"/>
                </a:solidFill>
              </a:rPr>
              <a:t>F6 Normalizer-Free ResNet (NFNet)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Datasets: </a:t>
            </a:r>
            <a:r>
              <a:rPr b="1" lang="en">
                <a:solidFill>
                  <a:schemeClr val="dk1"/>
                </a:solidFill>
              </a:rPr>
              <a:t>Text-Image dataset</a:t>
            </a:r>
            <a:r>
              <a:rPr lang="en">
                <a:solidFill>
                  <a:schemeClr val="dk1"/>
                </a:solidFill>
              </a:rPr>
              <a:t> </a:t>
            </a:r>
            <a:r>
              <a:rPr b="1" lang="en">
                <a:solidFill>
                  <a:schemeClr val="dk1"/>
                </a:solidFill>
              </a:rPr>
              <a:t>ALIGN (1.8 billion)</a:t>
            </a:r>
            <a:r>
              <a:rPr lang="en">
                <a:solidFill>
                  <a:schemeClr val="dk1"/>
                </a:solidFill>
              </a:rPr>
              <a:t> - noisy </a:t>
            </a:r>
            <a:r>
              <a:rPr b="1" lang="en">
                <a:solidFill>
                  <a:schemeClr val="dk1"/>
                </a:solidFill>
              </a:rPr>
              <a:t>LTIP (312 million)</a:t>
            </a:r>
            <a:r>
              <a:rPr lang="en">
                <a:solidFill>
                  <a:schemeClr val="dk1"/>
                </a:solidFill>
              </a:rPr>
              <a:t> - cleaner, longer descriptions</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Contrastive Loss</a:t>
            </a:r>
            <a:r>
              <a:rPr lang="en">
                <a:solidFill>
                  <a:schemeClr val="dk1"/>
                </a:solidFill>
              </a:rPr>
              <a:t> as used in CLIP (</a:t>
            </a:r>
            <a:r>
              <a:rPr lang="en">
                <a:solidFill>
                  <a:schemeClr val="dk1"/>
                </a:solidFill>
              </a:rPr>
              <a:t>Data Merge Accumulation and Round Robin)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t>
            </a:r>
            <a:r>
              <a:rPr lang="en">
                <a:solidFill>
                  <a:schemeClr val="dk1"/>
                </a:solidFill>
              </a:rPr>
              <a:t>rain basically only extract the vision encoder and we discard the text encode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videos: frames are sampled at 1FPS (features are concatenated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Outputs 2D spatial grid of features which is flattened to 1D of dimensions 1376</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Perceiver Resampler</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variable number of input frames are processed (for videos) could be upto 1000 images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vision encoder thus produces a variable number of features It outputs a fixed number of visual tokens (64) to limit complexity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Temporal encodings are added to visual inputs The results are then flattened to form a 1D sequence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are combined with a fixed set of learned latent queries (64) Both are processed by attention and feed-forward layers.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Both are processed by attention and feed-forward layers.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Keys and Values by vision encoder and Queries Learned Latent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Learn latent queries and only cross attend to a large number of visual features to then only extract a fixed number of features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Output is 64 dim vector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89014f9b6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89014f9b6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XAttn</a:t>
            </a:r>
            <a:endParaRPr b="1">
              <a:solidFill>
                <a:schemeClr val="dk1"/>
              </a:solidFill>
            </a:endParaRPr>
          </a:p>
          <a:p>
            <a:pPr indent="-298450" lvl="0" marL="457200" rtl="0" algn="l">
              <a:spcBef>
                <a:spcPts val="0"/>
              </a:spcBef>
              <a:spcAft>
                <a:spcPts val="0"/>
              </a:spcAft>
              <a:buSzPts val="1100"/>
              <a:buChar char="●"/>
            </a:pPr>
            <a:r>
              <a:rPr lang="en"/>
              <a:t>How do we relate vision and text </a:t>
            </a:r>
            <a:r>
              <a:rPr b="1" lang="en"/>
              <a:t>Cross Attention</a:t>
            </a:r>
            <a:endParaRPr b="1"/>
          </a:p>
          <a:p>
            <a:pPr indent="-298450" lvl="0" marL="457200" rtl="0" algn="l">
              <a:spcBef>
                <a:spcPts val="0"/>
              </a:spcBef>
              <a:spcAft>
                <a:spcPts val="0"/>
              </a:spcAft>
              <a:buSzPts val="1100"/>
              <a:buChar char="●"/>
            </a:pPr>
            <a:r>
              <a:rPr lang="en">
                <a:solidFill>
                  <a:schemeClr val="dk1"/>
                </a:solidFill>
              </a:rPr>
              <a:t>Text -&gt; queries which will attend to Perceiver output (image) -&gt; keys and values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Causal masking over tokens from the perceiver resampler.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By default, each token only allowed to attend to the visual tokens of the image that appeared immediately before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condition language on some vision so for that we add a sequence of cross attention and a fit forward dense layer that we call cross attention dense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Gating</a:t>
            </a:r>
            <a:endParaRPr b="1"/>
          </a:p>
          <a:p>
            <a:pPr indent="-298450" lvl="0" marL="457200" rtl="0" algn="l">
              <a:spcBef>
                <a:spcPts val="0"/>
              </a:spcBef>
              <a:spcAft>
                <a:spcPts val="0"/>
              </a:spcAft>
              <a:buSzPts val="1100"/>
              <a:buChar char="●"/>
            </a:pPr>
            <a:r>
              <a:rPr lang="en"/>
              <a:t>idea behind gating is that to learn a single parameter per layer</a:t>
            </a:r>
            <a:endParaRPr/>
          </a:p>
          <a:p>
            <a:pPr indent="-298450" lvl="0" marL="457200" rtl="0" algn="l">
              <a:spcBef>
                <a:spcPts val="0"/>
              </a:spcBef>
              <a:spcAft>
                <a:spcPts val="0"/>
              </a:spcAft>
              <a:buSzPts val="1100"/>
              <a:buChar char="●"/>
            </a:pPr>
            <a:r>
              <a:rPr lang="en"/>
              <a:t>initialization those gates are closed and so that basically we are just equivalent to just having the language model at initialization and then during training those the model will slowly learn to kind of open those gates and slowly integrate the visual content</a:t>
            </a:r>
            <a:endParaRPr/>
          </a:p>
          <a:p>
            <a:pPr indent="-298450" lvl="0" marL="457200" rtl="0" algn="l">
              <a:spcBef>
                <a:spcPts val="0"/>
              </a:spcBef>
              <a:spcAft>
                <a:spcPts val="0"/>
              </a:spcAft>
              <a:buSzPts val="1100"/>
              <a:buChar char="●"/>
            </a:pPr>
            <a:r>
              <a:rPr lang="en"/>
              <a:t>observe that this technique allows to avoid instability during training as well as improve the final performance of the mode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Interleaving</a:t>
            </a:r>
            <a:endParaRPr b="1"/>
          </a:p>
          <a:p>
            <a:pPr indent="-298450" lvl="0" marL="457200" rtl="0" algn="l">
              <a:spcBef>
                <a:spcPts val="0"/>
              </a:spcBef>
              <a:spcAft>
                <a:spcPts val="0"/>
              </a:spcAft>
              <a:buClr>
                <a:schemeClr val="dk1"/>
              </a:buClr>
              <a:buSzPts val="1100"/>
              <a:buChar char="●"/>
            </a:pPr>
            <a:r>
              <a:rPr lang="en">
                <a:solidFill>
                  <a:schemeClr val="dk1"/>
                </a:solidFill>
              </a:rPr>
              <a:t>Interleaved XAttr and LM layer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Language models: frozen Chinchillas (trained on Massive Tex)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output of the Chinchilla model is then decoded to get the text output</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dd7c9eb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8dd7c9eb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solidFill>
                  <a:schemeClr val="dk1"/>
                </a:solidFill>
                <a:latin typeface="Lato"/>
                <a:ea typeface="Lato"/>
                <a:cs typeface="Lato"/>
                <a:sym typeface="Lato"/>
              </a:rPr>
              <a:t>Image-Text pairs data</a:t>
            </a:r>
            <a:endParaRPr sz="1200">
              <a:solidFill>
                <a:schemeClr val="dk1"/>
              </a:solidFill>
              <a:latin typeface="Lato"/>
              <a:ea typeface="Lato"/>
              <a:cs typeface="Lato"/>
              <a:sym typeface="Lato"/>
            </a:endParaRPr>
          </a:p>
          <a:p>
            <a:pPr indent="-298450" lvl="0" marL="457200" rtl="0" algn="l">
              <a:spcBef>
                <a:spcPts val="0"/>
              </a:spcBef>
              <a:spcAft>
                <a:spcPts val="0"/>
              </a:spcAft>
              <a:buSzPts val="1100"/>
              <a:buChar char="-"/>
            </a:pPr>
            <a:r>
              <a:rPr lang="en">
                <a:solidFill>
                  <a:schemeClr val="dk1"/>
                </a:solidFill>
                <a:latin typeface="Lato"/>
                <a:ea typeface="Lato"/>
                <a:cs typeface="Lato"/>
                <a:sym typeface="Lato"/>
              </a:rPr>
              <a:t>- </a:t>
            </a:r>
            <a:r>
              <a:rPr b="1" lang="en">
                <a:solidFill>
                  <a:schemeClr val="dk1"/>
                </a:solidFill>
                <a:latin typeface="Lato"/>
                <a:ea typeface="Lato"/>
                <a:cs typeface="Lato"/>
                <a:sym typeface="Lato"/>
              </a:rPr>
              <a:t>ALIGN </a:t>
            </a:r>
            <a:r>
              <a:rPr lang="en">
                <a:solidFill>
                  <a:schemeClr val="dk1"/>
                </a:solidFill>
                <a:latin typeface="Lato"/>
                <a:ea typeface="Lato"/>
                <a:cs typeface="Lato"/>
                <a:sym typeface="Lato"/>
              </a:rPr>
              <a:t>dataset: </a:t>
            </a:r>
            <a:r>
              <a:rPr lang="en" sz="1000">
                <a:solidFill>
                  <a:schemeClr val="dk1"/>
                </a:solidFill>
                <a:latin typeface="Lato"/>
                <a:ea typeface="Lato"/>
                <a:cs typeface="Lato"/>
                <a:sym typeface="Lato"/>
              </a:rPr>
              <a:t>1.8 billion noisy image-text pairs, 12.4 text tokens per image on average.</a:t>
            </a:r>
            <a:endParaRPr sz="1000">
              <a:solidFill>
                <a:schemeClr val="dk1"/>
              </a:solidFill>
              <a:latin typeface="Lato"/>
              <a:ea typeface="Lato"/>
              <a:cs typeface="Lato"/>
              <a:sym typeface="Lato"/>
            </a:endParaRPr>
          </a:p>
          <a:p>
            <a:pPr indent="-298450" lvl="0" marL="457200" rtl="0" algn="l">
              <a:spcBef>
                <a:spcPts val="0"/>
              </a:spcBef>
              <a:spcAft>
                <a:spcPts val="0"/>
              </a:spcAft>
              <a:buSzPts val="1100"/>
              <a:buChar char="-"/>
            </a:pPr>
            <a:r>
              <a:rPr lang="en">
                <a:solidFill>
                  <a:schemeClr val="dk1"/>
                </a:solidFill>
                <a:latin typeface="Lato"/>
                <a:ea typeface="Lato"/>
                <a:cs typeface="Lato"/>
                <a:sym typeface="Lato"/>
              </a:rPr>
              <a:t>- </a:t>
            </a:r>
            <a:r>
              <a:rPr b="1" lang="en">
                <a:solidFill>
                  <a:schemeClr val="dk1"/>
                </a:solidFill>
                <a:latin typeface="Lato"/>
                <a:ea typeface="Lato"/>
                <a:cs typeface="Lato"/>
                <a:sym typeface="Lato"/>
              </a:rPr>
              <a:t>LTIP </a:t>
            </a:r>
            <a:r>
              <a:rPr lang="en">
                <a:solidFill>
                  <a:schemeClr val="dk1"/>
                </a:solidFill>
                <a:latin typeface="Lato"/>
                <a:ea typeface="Lato"/>
                <a:cs typeface="Lato"/>
                <a:sym typeface="Lato"/>
              </a:rPr>
              <a:t>dataset: </a:t>
            </a:r>
            <a:r>
              <a:rPr lang="en" sz="1000">
                <a:solidFill>
                  <a:schemeClr val="dk1"/>
                </a:solidFill>
                <a:latin typeface="Lato"/>
                <a:ea typeface="Lato"/>
                <a:cs typeface="Lato"/>
                <a:sym typeface="Lato"/>
              </a:rPr>
              <a:t>312 million image-text pairs, 20.5 text tokens per image</a:t>
            </a:r>
            <a:endParaRPr sz="1000">
              <a:solidFill>
                <a:schemeClr val="dk1"/>
              </a:solidFill>
              <a:latin typeface="Lato"/>
              <a:ea typeface="Lato"/>
              <a:cs typeface="Lato"/>
              <a:sym typeface="Lato"/>
            </a:endParaRPr>
          </a:p>
          <a:p>
            <a:pPr indent="-298450" lvl="0" marL="457200" rtl="0" algn="l">
              <a:spcBef>
                <a:spcPts val="0"/>
              </a:spcBef>
              <a:spcAft>
                <a:spcPts val="0"/>
              </a:spcAft>
              <a:buSzPts val="1100"/>
              <a:buChar char="-"/>
            </a:pPr>
            <a:r>
              <a:rPr lang="en">
                <a:solidFill>
                  <a:schemeClr val="dk1"/>
                </a:solidFill>
                <a:latin typeface="Lato"/>
                <a:ea typeface="Lato"/>
                <a:cs typeface="Lato"/>
                <a:sym typeface="Lato"/>
              </a:rPr>
              <a:t>- Image resolution: </a:t>
            </a:r>
            <a:r>
              <a:rPr lang="en" sz="1000">
                <a:solidFill>
                  <a:schemeClr val="dk1"/>
                </a:solidFill>
                <a:latin typeface="Lato"/>
                <a:ea typeface="Lato"/>
                <a:cs typeface="Lato"/>
                <a:sym typeface="Lato"/>
              </a:rPr>
              <a:t>320 x 320</a:t>
            </a:r>
            <a:endParaRPr sz="1000">
              <a:solidFill>
                <a:schemeClr val="dk1"/>
              </a:solidFill>
              <a:latin typeface="Lato"/>
              <a:ea typeface="Lato"/>
              <a:cs typeface="Lato"/>
              <a:sym typeface="Lato"/>
            </a:endParaRPr>
          </a:p>
          <a:p>
            <a:pPr indent="-298450" lvl="0" marL="457200" rtl="0" algn="l">
              <a:spcBef>
                <a:spcPts val="0"/>
              </a:spcBef>
              <a:spcAft>
                <a:spcPts val="0"/>
              </a:spcAft>
              <a:buSzPts val="1100"/>
              <a:buChar char="-"/>
            </a:pPr>
            <a:r>
              <a:rPr lang="en">
                <a:solidFill>
                  <a:schemeClr val="dk1"/>
                </a:solidFill>
                <a:latin typeface="Lato"/>
                <a:ea typeface="Lato"/>
                <a:cs typeface="Lato"/>
                <a:sym typeface="Lato"/>
              </a:rPr>
              <a:t>- Text length: </a:t>
            </a:r>
            <a:r>
              <a:rPr lang="en" sz="1000">
                <a:solidFill>
                  <a:schemeClr val="dk1"/>
                </a:solidFill>
                <a:latin typeface="Lato"/>
                <a:ea typeface="Lato"/>
                <a:cs typeface="Lato"/>
                <a:sym typeface="Lato"/>
              </a:rPr>
              <a:t>32/64 tokens</a:t>
            </a:r>
            <a:endParaRPr sz="1000">
              <a:solidFill>
                <a:schemeClr val="dk1"/>
              </a:solidFill>
              <a:latin typeface="Lato"/>
              <a:ea typeface="Lato"/>
              <a:cs typeface="Lato"/>
              <a:sym typeface="Lato"/>
            </a:endParaRPr>
          </a:p>
          <a:p>
            <a:pPr indent="0" lvl="0" marL="457200" rtl="0" algn="l">
              <a:spcBef>
                <a:spcPts val="0"/>
              </a:spcBef>
              <a:spcAft>
                <a:spcPts val="0"/>
              </a:spcAft>
              <a:buNone/>
            </a:pPr>
            <a:r>
              <a:t/>
            </a:r>
            <a:endParaRPr b="1" sz="1200">
              <a:solidFill>
                <a:schemeClr val="dk1"/>
              </a:solidFill>
              <a:latin typeface="Lato"/>
              <a:ea typeface="Lato"/>
              <a:cs typeface="Lato"/>
              <a:sym typeface="Lato"/>
            </a:endParaRPr>
          </a:p>
          <a:p>
            <a:pPr indent="0" lvl="0" marL="457200" rtl="0" algn="l">
              <a:spcBef>
                <a:spcPts val="0"/>
              </a:spcBef>
              <a:spcAft>
                <a:spcPts val="0"/>
              </a:spcAft>
              <a:buNone/>
            </a:pPr>
            <a:r>
              <a:rPr b="1" lang="en" sz="1200">
                <a:solidFill>
                  <a:schemeClr val="dk1"/>
                </a:solidFill>
                <a:latin typeface="Lato"/>
                <a:ea typeface="Lato"/>
                <a:cs typeface="Lato"/>
                <a:sym typeface="Lato"/>
              </a:rPr>
              <a:t>Video-Text pairs data</a:t>
            </a:r>
            <a:endParaRPr>
              <a:solidFill>
                <a:schemeClr val="dk1"/>
              </a:solidFill>
              <a:latin typeface="Lato"/>
              <a:ea typeface="Lato"/>
              <a:cs typeface="Lato"/>
              <a:sym typeface="Lato"/>
            </a:endParaRPr>
          </a:p>
          <a:p>
            <a:pPr indent="-298450" lvl="0" marL="457200" rtl="0" algn="l">
              <a:spcBef>
                <a:spcPts val="0"/>
              </a:spcBef>
              <a:spcAft>
                <a:spcPts val="0"/>
              </a:spcAft>
              <a:buSzPts val="1100"/>
              <a:buChar char="-"/>
            </a:pPr>
            <a:r>
              <a:rPr lang="en">
                <a:solidFill>
                  <a:schemeClr val="dk1"/>
                </a:solidFill>
                <a:latin typeface="Lato"/>
                <a:ea typeface="Lato"/>
                <a:cs typeface="Lato"/>
                <a:sym typeface="Lato"/>
              </a:rPr>
              <a:t>- </a:t>
            </a:r>
            <a:r>
              <a:rPr b="1" lang="en">
                <a:solidFill>
                  <a:schemeClr val="dk1"/>
                </a:solidFill>
                <a:latin typeface="Lato"/>
                <a:ea typeface="Lato"/>
                <a:cs typeface="Lato"/>
                <a:sym typeface="Lato"/>
              </a:rPr>
              <a:t>VTP </a:t>
            </a:r>
            <a:r>
              <a:rPr lang="en">
                <a:solidFill>
                  <a:schemeClr val="dk1"/>
                </a:solidFill>
                <a:latin typeface="Lato"/>
                <a:ea typeface="Lato"/>
                <a:cs typeface="Lato"/>
                <a:sym typeface="Lato"/>
              </a:rPr>
              <a:t>dataset: </a:t>
            </a:r>
            <a:r>
              <a:rPr lang="en" sz="1000">
                <a:solidFill>
                  <a:schemeClr val="dk1"/>
                </a:solidFill>
                <a:latin typeface="Lato"/>
                <a:ea typeface="Lato"/>
                <a:cs typeface="Lato"/>
                <a:sym typeface="Lato"/>
              </a:rPr>
              <a:t>27 million short videos.</a:t>
            </a:r>
            <a:endParaRPr sz="1000">
              <a:solidFill>
                <a:schemeClr val="dk1"/>
              </a:solidFill>
              <a:latin typeface="Lato"/>
              <a:ea typeface="Lato"/>
              <a:cs typeface="Lato"/>
              <a:sym typeface="Lato"/>
            </a:endParaRPr>
          </a:p>
          <a:p>
            <a:pPr indent="-298450" lvl="0" marL="457200" rtl="0" algn="l">
              <a:spcBef>
                <a:spcPts val="0"/>
              </a:spcBef>
              <a:spcAft>
                <a:spcPts val="0"/>
              </a:spcAft>
              <a:buSzPts val="1100"/>
              <a:buChar char="-"/>
            </a:pPr>
            <a:r>
              <a:rPr lang="en">
                <a:solidFill>
                  <a:schemeClr val="dk1"/>
                </a:solidFill>
                <a:latin typeface="Lato"/>
                <a:ea typeface="Lato"/>
                <a:cs typeface="Lato"/>
                <a:sym typeface="Lato"/>
              </a:rPr>
              <a:t>- Avg duration:</a:t>
            </a:r>
            <a:r>
              <a:rPr lang="en" sz="1000">
                <a:solidFill>
                  <a:schemeClr val="dk1"/>
                </a:solidFill>
                <a:latin typeface="Lato"/>
                <a:ea typeface="Lato"/>
                <a:cs typeface="Lato"/>
                <a:sym typeface="Lato"/>
              </a:rPr>
              <a:t> 22 seconds</a:t>
            </a:r>
            <a:endParaRPr sz="1000">
              <a:solidFill>
                <a:schemeClr val="dk1"/>
              </a:solidFill>
              <a:latin typeface="Lato"/>
              <a:ea typeface="Lato"/>
              <a:cs typeface="Lato"/>
              <a:sym typeface="Lato"/>
            </a:endParaRPr>
          </a:p>
          <a:p>
            <a:pPr indent="-298450" lvl="0" marL="457200" rtl="0" algn="l">
              <a:spcBef>
                <a:spcPts val="0"/>
              </a:spcBef>
              <a:spcAft>
                <a:spcPts val="0"/>
              </a:spcAft>
              <a:buSzPts val="1100"/>
              <a:buChar char="-"/>
            </a:pPr>
            <a:r>
              <a:rPr lang="en">
                <a:solidFill>
                  <a:schemeClr val="dk1"/>
                </a:solidFill>
                <a:latin typeface="Lato"/>
                <a:ea typeface="Lato"/>
                <a:cs typeface="Lato"/>
                <a:sym typeface="Lato"/>
              </a:rPr>
              <a:t>- Video resolution: </a:t>
            </a:r>
            <a:r>
              <a:rPr lang="en" sz="1000">
                <a:solidFill>
                  <a:schemeClr val="dk1"/>
                </a:solidFill>
                <a:latin typeface="Lato"/>
                <a:ea typeface="Lato"/>
                <a:cs typeface="Lato"/>
                <a:sym typeface="Lato"/>
              </a:rPr>
              <a:t>320 x 320</a:t>
            </a:r>
            <a:endParaRPr sz="1000">
              <a:solidFill>
                <a:schemeClr val="dk1"/>
              </a:solidFill>
              <a:latin typeface="Lato"/>
              <a:ea typeface="Lato"/>
              <a:cs typeface="Lato"/>
              <a:sym typeface="Lato"/>
            </a:endParaRPr>
          </a:p>
          <a:p>
            <a:pPr indent="-298450" lvl="0" marL="457200" rtl="0" algn="l">
              <a:spcBef>
                <a:spcPts val="0"/>
              </a:spcBef>
              <a:spcAft>
                <a:spcPts val="0"/>
              </a:spcAft>
              <a:buSzPts val="1100"/>
              <a:buChar char="-"/>
            </a:pPr>
            <a:r>
              <a:rPr lang="en">
                <a:solidFill>
                  <a:schemeClr val="dk1"/>
                </a:solidFill>
                <a:latin typeface="Lato"/>
                <a:ea typeface="Lato"/>
                <a:cs typeface="Lato"/>
                <a:sym typeface="Lato"/>
              </a:rPr>
              <a:t>- Text length: </a:t>
            </a:r>
            <a:r>
              <a:rPr lang="en" sz="1000">
                <a:solidFill>
                  <a:schemeClr val="dk1"/>
                </a:solidFill>
                <a:latin typeface="Lato"/>
                <a:ea typeface="Lato"/>
                <a:cs typeface="Lato"/>
                <a:sym typeface="Lato"/>
              </a:rPr>
              <a:t>32 tokens</a:t>
            </a:r>
            <a:endParaRPr sz="1000">
              <a:solidFill>
                <a:schemeClr val="dk1"/>
              </a:solidFill>
              <a:latin typeface="Lato"/>
              <a:ea typeface="Lato"/>
              <a:cs typeface="Lato"/>
              <a:sym typeface="Lato"/>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Noisy: weakly linked, duplicates</a:t>
            </a:r>
            <a:endParaRPr/>
          </a:p>
          <a:p>
            <a:pPr indent="-298450" lvl="0" marL="457200" rtl="0" algn="l">
              <a:spcBef>
                <a:spcPts val="0"/>
              </a:spcBef>
              <a:spcAft>
                <a:spcPts val="0"/>
              </a:spcAft>
              <a:buSzPts val="1100"/>
              <a:buChar char="-"/>
            </a:pPr>
            <a:r>
              <a:rPr lang="en"/>
              <a:t>Deduplication: garbage in, garbage out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200">
                <a:solidFill>
                  <a:schemeClr val="dk1"/>
                </a:solidFill>
                <a:latin typeface="Lato"/>
                <a:ea typeface="Lato"/>
                <a:cs typeface="Lato"/>
                <a:sym typeface="Lato"/>
              </a:rPr>
              <a:t>MultiModel Massive Web (M3W)</a:t>
            </a:r>
            <a:endParaRPr b="1"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chemeClr val="dk1"/>
                </a:solidFill>
                <a:latin typeface="Lato"/>
                <a:ea typeface="Lato"/>
                <a:cs typeface="Lato"/>
                <a:sym typeface="Lato"/>
              </a:rPr>
              <a:t>- Extracted text and images from 43 million webpages</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chemeClr val="dk1"/>
                </a:solidFill>
                <a:latin typeface="Lato"/>
                <a:ea typeface="Lato"/>
                <a:cs typeface="Lato"/>
                <a:sym typeface="Lato"/>
              </a:rPr>
              <a:t>- M3W contains 185 million images and 182 GB of text.</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chemeClr val="dk1"/>
                </a:solidFill>
                <a:latin typeface="Lato"/>
                <a:ea typeface="Lato"/>
                <a:cs typeface="Lato"/>
                <a:sym typeface="Lato"/>
              </a:rPr>
              <a:t>- Text filter and image </a:t>
            </a:r>
            <a:r>
              <a:rPr b="1" lang="en">
                <a:solidFill>
                  <a:schemeClr val="dk1"/>
                </a:solidFill>
                <a:latin typeface="Lato"/>
                <a:ea typeface="Lato"/>
                <a:cs typeface="Lato"/>
                <a:sym typeface="Lato"/>
              </a:rPr>
              <a:t>filters </a:t>
            </a:r>
            <a:r>
              <a:rPr lang="en">
                <a:solidFill>
                  <a:schemeClr val="dk1"/>
                </a:solidFill>
                <a:latin typeface="Lato"/>
                <a:ea typeface="Lato"/>
                <a:cs typeface="Lato"/>
                <a:sym typeface="Lato"/>
              </a:rPr>
              <a:t>are used to remove low quality data.</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000">
                <a:solidFill>
                  <a:schemeClr val="dk1"/>
                </a:solidFill>
                <a:latin typeface="Lato"/>
                <a:ea typeface="Lato"/>
                <a:cs typeface="Lato"/>
                <a:sym typeface="Lato"/>
              </a:rPr>
              <a:t>      - Removed non-English text docs</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000">
                <a:solidFill>
                  <a:schemeClr val="dk1"/>
                </a:solidFill>
                <a:latin typeface="Lato"/>
                <a:ea typeface="Lato"/>
                <a:cs typeface="Lato"/>
                <a:sym typeface="Lato"/>
              </a:rPr>
              <a:t>      - Explicit image/video/text  filter</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000">
                <a:solidFill>
                  <a:schemeClr val="dk1"/>
                </a:solidFill>
                <a:latin typeface="Lato"/>
                <a:ea typeface="Lato"/>
                <a:cs typeface="Lato"/>
                <a:sym typeface="Lato"/>
              </a:rPr>
              <a:t>      - Remove images below 64 px or &gt;1:3 aspect ratio or single color</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chemeClr val="dk1"/>
                </a:solidFill>
                <a:latin typeface="Lato"/>
                <a:ea typeface="Lato"/>
                <a:cs typeface="Lato"/>
                <a:sym typeface="Lato"/>
              </a:rPr>
              <a:t>Image resolution: </a:t>
            </a:r>
            <a:r>
              <a:rPr lang="en" sz="1000">
                <a:solidFill>
                  <a:schemeClr val="dk1"/>
                </a:solidFill>
                <a:latin typeface="Lato"/>
                <a:ea typeface="Lato"/>
                <a:cs typeface="Lato"/>
                <a:sym typeface="Lato"/>
              </a:rPr>
              <a:t>320 x 320</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chemeClr val="dk1"/>
                </a:solidFill>
                <a:latin typeface="Lato"/>
                <a:ea typeface="Lato"/>
                <a:cs typeface="Lato"/>
                <a:sym typeface="Lato"/>
              </a:rPr>
              <a:t>Text length: </a:t>
            </a:r>
            <a:r>
              <a:rPr lang="en" sz="1000">
                <a:solidFill>
                  <a:schemeClr val="dk1"/>
                </a:solidFill>
                <a:latin typeface="Lato"/>
                <a:ea typeface="Lato"/>
                <a:cs typeface="Lato"/>
                <a:sym typeface="Lato"/>
              </a:rPr>
              <a:t>256 tokens</a:t>
            </a:r>
            <a:endParaRPr>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9a466f82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89a466f82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Vertical dotted line is fine tuned SoTA - Flamingo </a:t>
            </a:r>
            <a:r>
              <a:rPr b="1" lang="en"/>
              <a:t>better than fine-tuned </a:t>
            </a:r>
            <a:r>
              <a:rPr lang="en"/>
              <a:t>SoTA in 6/15 tasks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Few shots vs Zero shot is generally better, but </a:t>
            </a:r>
            <a:r>
              <a:rPr b="1" lang="en"/>
              <a:t>not always. </a:t>
            </a:r>
            <a:r>
              <a:rPr lang="en"/>
              <a:t>See STAR</a:t>
            </a:r>
            <a:r>
              <a:rPr b="1" lang="en"/>
              <a:t> </a:t>
            </a:r>
            <a:r>
              <a:rPr lang="en"/>
              <a:t>and </a:t>
            </a:r>
            <a:r>
              <a:rPr lang="en"/>
              <a:t>Hateful Memes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Larger models have better performance generally. All multi-modal datasets with image, videos and text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rxiv.org/pdf/2204.14198.pdf" TargetMode="External"/><Relationship Id="rId4" Type="http://schemas.openxmlformats.org/officeDocument/2006/relationships/hyperlink" Target="https://cocosci.princeton.edu/papers/doing-more-with-less.pdf" TargetMode="External"/><Relationship Id="rId5" Type="http://schemas.openxmlformats.org/officeDocument/2006/relationships/hyperlink" Target="https://mitpress.mit.edu/9780262631365/categorization-and-naming-in-children/" TargetMode="External"/><Relationship Id="rId6" Type="http://schemas.openxmlformats.org/officeDocument/2006/relationships/hyperlink" Target="https://papers.nips.cc/paper/2020/hash/1457c0d6bfcb4967418bfb8ac142f64a-Abstract.html" TargetMode="External"/><Relationship Id="rId7" Type="http://schemas.openxmlformats.org/officeDocument/2006/relationships/hyperlink" Target="https://arxiv.org/pdf/2201.07520.pdf" TargetMode="External"/><Relationship Id="rId8" Type="http://schemas.openxmlformats.org/officeDocument/2006/relationships/hyperlink" Target="https://aclanthology.org/2022.acl-long.577.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89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Flamingo </a:t>
            </a:r>
            <a:endParaRPr sz="4300"/>
          </a:p>
        </p:txBody>
      </p:sp>
      <p:sp>
        <p:nvSpPr>
          <p:cNvPr id="87" name="Google Shape;87;p13"/>
          <p:cNvSpPr txBox="1"/>
          <p:nvPr>
            <p:ph idx="1" type="subTitle"/>
          </p:nvPr>
        </p:nvSpPr>
        <p:spPr>
          <a:xfrm>
            <a:off x="727952" y="210665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 Visual Language Model for Few-Shot Learning</a:t>
            </a:r>
            <a:endParaRPr/>
          </a:p>
        </p:txBody>
      </p:sp>
      <p:pic>
        <p:nvPicPr>
          <p:cNvPr id="88" name="Google Shape;88;p13"/>
          <p:cNvPicPr preferRelativeResize="0"/>
          <p:nvPr/>
        </p:nvPicPr>
        <p:blipFill rotWithShape="1">
          <a:blip r:embed="rId3">
            <a:alphaModFix/>
          </a:blip>
          <a:srcRect b="10620" l="23043" r="22940" t="14747"/>
          <a:stretch/>
        </p:blipFill>
        <p:spPr>
          <a:xfrm>
            <a:off x="6580950" y="1322450"/>
            <a:ext cx="1836600" cy="1903500"/>
          </a:xfrm>
          <a:prstGeom prst="ellipse">
            <a:avLst/>
          </a:prstGeom>
          <a:noFill/>
          <a:ln>
            <a:noFill/>
          </a:ln>
        </p:spPr>
      </p:pic>
      <p:sp>
        <p:nvSpPr>
          <p:cNvPr id="89" name="Google Shape;89;p13"/>
          <p:cNvSpPr txBox="1"/>
          <p:nvPr>
            <p:ph idx="1" type="subTitle"/>
          </p:nvPr>
        </p:nvSpPr>
        <p:spPr>
          <a:xfrm>
            <a:off x="727950" y="3467050"/>
            <a:ext cx="4308300" cy="120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47, CSCI 544, Fall 2023</a:t>
            </a:r>
            <a:endParaRPr/>
          </a:p>
          <a:p>
            <a:pPr indent="0" lvl="0" marL="0" rtl="0" algn="l">
              <a:spcBef>
                <a:spcPts val="0"/>
              </a:spcBef>
              <a:spcAft>
                <a:spcPts val="0"/>
              </a:spcAft>
              <a:buNone/>
            </a:pPr>
            <a:r>
              <a:t/>
            </a:r>
            <a:endParaRPr/>
          </a:p>
        </p:txBody>
      </p:sp>
      <p:sp>
        <p:nvSpPr>
          <p:cNvPr id="90" name="Google Shape;90;p13"/>
          <p:cNvSpPr txBox="1"/>
          <p:nvPr>
            <p:ph idx="1" type="subTitle"/>
          </p:nvPr>
        </p:nvSpPr>
        <p:spPr>
          <a:xfrm>
            <a:off x="729452" y="257175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J-B Alayrac et al., </a:t>
            </a:r>
            <a:r>
              <a:rPr lang="en" sz="1300"/>
              <a:t>DeepMind, NeurIPS (2022)</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Related Work</a:t>
            </a:r>
            <a:endParaRPr/>
          </a:p>
        </p:txBody>
      </p:sp>
      <p:sp>
        <p:nvSpPr>
          <p:cNvPr id="179" name="Google Shape;179;p22"/>
          <p:cNvSpPr txBox="1"/>
          <p:nvPr>
            <p:ph idx="1" type="body"/>
          </p:nvPr>
        </p:nvSpPr>
        <p:spPr>
          <a:xfrm>
            <a:off x="599988" y="1398675"/>
            <a:ext cx="2244900" cy="3290400"/>
          </a:xfrm>
          <a:prstGeom prst="rect">
            <a:avLst/>
          </a:prstGeom>
          <a:ln cap="flat" cmpd="sng" w="9525">
            <a:solidFill>
              <a:schemeClr val="accent4"/>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Language Models are Few-Shot Learners, </a:t>
            </a:r>
            <a:r>
              <a:rPr lang="en" sz="1000"/>
              <a:t>Brown et al., 2020</a:t>
            </a:r>
            <a:endParaRPr b="1" sz="800">
              <a:solidFill>
                <a:srgbClr val="000000"/>
              </a:solidFill>
              <a:latin typeface="Arial"/>
              <a:ea typeface="Arial"/>
              <a:cs typeface="Arial"/>
              <a:sym typeface="Arial"/>
            </a:endParaRPr>
          </a:p>
          <a:p>
            <a:pPr indent="0" lvl="0" marL="0" rtl="0" algn="l">
              <a:spcBef>
                <a:spcPts val="1200"/>
              </a:spcBef>
              <a:spcAft>
                <a:spcPts val="1200"/>
              </a:spcAft>
              <a:buNone/>
            </a:pPr>
            <a:r>
              <a:rPr lang="en" sz="1000"/>
              <a:t>GPT-3 (and LLM) m</a:t>
            </a:r>
            <a:r>
              <a:rPr lang="en" sz="1000"/>
              <a:t>odels are good at </a:t>
            </a:r>
            <a:r>
              <a:rPr b="1" lang="en" sz="1000"/>
              <a:t>few-shot</a:t>
            </a:r>
            <a:r>
              <a:rPr lang="en" sz="1000"/>
              <a:t> </a:t>
            </a:r>
            <a:r>
              <a:rPr b="1" lang="en" sz="1000"/>
              <a:t>in-context </a:t>
            </a:r>
            <a:r>
              <a:rPr lang="en" sz="1000"/>
              <a:t>learning</a:t>
            </a:r>
            <a:r>
              <a:rPr lang="en" sz="1000"/>
              <a:t>, and get better with increasing size</a:t>
            </a:r>
            <a:endParaRPr/>
          </a:p>
        </p:txBody>
      </p:sp>
      <p:sp>
        <p:nvSpPr>
          <p:cNvPr id="180" name="Google Shape;180;p22"/>
          <p:cNvSpPr txBox="1"/>
          <p:nvPr>
            <p:ph idx="1" type="body"/>
          </p:nvPr>
        </p:nvSpPr>
        <p:spPr>
          <a:xfrm>
            <a:off x="3449550" y="1398675"/>
            <a:ext cx="2244900" cy="3290400"/>
          </a:xfrm>
          <a:prstGeom prst="rect">
            <a:avLst/>
          </a:prstGeom>
          <a:ln cap="flat" cmpd="sng" w="9525">
            <a:solidFill>
              <a:schemeClr val="accent6"/>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Training Compute-Optimal Large Language Models</a:t>
            </a:r>
            <a:r>
              <a:rPr lang="en"/>
              <a:t>, </a:t>
            </a:r>
            <a:r>
              <a:rPr lang="en" sz="1000"/>
              <a:t>Hoffman et al., 2022</a:t>
            </a:r>
            <a:endParaRPr b="1" sz="800">
              <a:solidFill>
                <a:srgbClr val="000000"/>
              </a:solidFill>
              <a:latin typeface="Arial"/>
              <a:ea typeface="Arial"/>
              <a:cs typeface="Arial"/>
              <a:sym typeface="Arial"/>
            </a:endParaRPr>
          </a:p>
          <a:p>
            <a:pPr indent="0" lvl="0" marL="0" rtl="0" algn="l">
              <a:spcBef>
                <a:spcPts val="1200"/>
              </a:spcBef>
              <a:spcAft>
                <a:spcPts val="0"/>
              </a:spcAft>
              <a:buNone/>
            </a:pPr>
            <a:r>
              <a:rPr lang="en" sz="1000"/>
              <a:t>Produces a more accurate model (+7%) trained on 4x more data with same compute vs Gopher</a:t>
            </a:r>
            <a:endParaRPr sz="1000"/>
          </a:p>
          <a:p>
            <a:pPr indent="0" lvl="0" marL="0" rtl="0" algn="l">
              <a:spcBef>
                <a:spcPts val="1200"/>
              </a:spcBef>
              <a:spcAft>
                <a:spcPts val="1200"/>
              </a:spcAft>
              <a:buNone/>
            </a:pPr>
            <a:r>
              <a:rPr lang="en" sz="1000"/>
              <a:t>Avg performance on 57 tasks in MMLU</a:t>
            </a:r>
            <a:endParaRPr sz="1000"/>
          </a:p>
        </p:txBody>
      </p:sp>
      <p:pic>
        <p:nvPicPr>
          <p:cNvPr id="181" name="Google Shape;181;p22"/>
          <p:cNvPicPr preferRelativeResize="0"/>
          <p:nvPr/>
        </p:nvPicPr>
        <p:blipFill>
          <a:blip r:embed="rId3">
            <a:alphaModFix/>
          </a:blip>
          <a:stretch>
            <a:fillRect/>
          </a:stretch>
        </p:blipFill>
        <p:spPr>
          <a:xfrm>
            <a:off x="3449550" y="3349000"/>
            <a:ext cx="2244900" cy="1226556"/>
          </a:xfrm>
          <a:prstGeom prst="rect">
            <a:avLst/>
          </a:prstGeom>
          <a:noFill/>
          <a:ln>
            <a:noFill/>
          </a:ln>
        </p:spPr>
      </p:pic>
      <p:sp>
        <p:nvSpPr>
          <p:cNvPr id="182" name="Google Shape;182;p22"/>
          <p:cNvSpPr txBox="1"/>
          <p:nvPr>
            <p:ph idx="1" type="body"/>
          </p:nvPr>
        </p:nvSpPr>
        <p:spPr>
          <a:xfrm>
            <a:off x="6299113" y="1398675"/>
            <a:ext cx="2244900" cy="3290400"/>
          </a:xfrm>
          <a:prstGeom prst="rect">
            <a:avLst/>
          </a:prstGeom>
          <a:ln cap="flat" cmpd="sng" w="9525">
            <a:solidFill>
              <a:schemeClr val="accent4"/>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CM3: A Causal Masked Multimodal Model of the Internet</a:t>
            </a:r>
            <a:r>
              <a:rPr lang="en"/>
              <a:t>, </a:t>
            </a:r>
            <a:r>
              <a:rPr lang="en" sz="1000"/>
              <a:t>Aghajanyan </a:t>
            </a:r>
            <a:r>
              <a:rPr lang="en" sz="1000"/>
              <a:t>et al., 2022</a:t>
            </a:r>
            <a:endParaRPr b="1" sz="800">
              <a:solidFill>
                <a:srgbClr val="000000"/>
              </a:solidFill>
              <a:latin typeface="Arial"/>
              <a:ea typeface="Arial"/>
              <a:cs typeface="Arial"/>
              <a:sym typeface="Arial"/>
            </a:endParaRPr>
          </a:p>
          <a:p>
            <a:pPr indent="0" lvl="0" marL="0" rtl="0" algn="l">
              <a:spcBef>
                <a:spcPts val="1200"/>
              </a:spcBef>
              <a:spcAft>
                <a:spcPts val="0"/>
              </a:spcAft>
              <a:buNone/>
            </a:pPr>
            <a:r>
              <a:rPr lang="en" sz="1000"/>
              <a:t>Combine </a:t>
            </a:r>
            <a:r>
              <a:rPr b="1" lang="en" sz="1000"/>
              <a:t>causal </a:t>
            </a:r>
            <a:r>
              <a:rPr lang="en" sz="1000"/>
              <a:t>and BERT-style masking on lots of </a:t>
            </a:r>
            <a:r>
              <a:rPr b="1" lang="en" sz="1000"/>
              <a:t>multimodal </a:t>
            </a:r>
            <a:r>
              <a:rPr lang="en" sz="1000"/>
              <a:t>(HTML) data</a:t>
            </a:r>
            <a:endParaRPr sz="1000"/>
          </a:p>
          <a:p>
            <a:pPr indent="0" lvl="0" marL="0" rtl="0" algn="l">
              <a:spcBef>
                <a:spcPts val="1200"/>
              </a:spcBef>
              <a:spcAft>
                <a:spcPts val="1200"/>
              </a:spcAft>
              <a:buNone/>
            </a:pPr>
            <a:r>
              <a:rPr lang="en" sz="1000"/>
              <a:t>Enables various unimodal and multi-modal tasks</a:t>
            </a:r>
            <a:endParaRPr sz="1000"/>
          </a:p>
        </p:txBody>
      </p:sp>
      <p:pic>
        <p:nvPicPr>
          <p:cNvPr id="183" name="Google Shape;183;p22"/>
          <p:cNvPicPr preferRelativeResize="0"/>
          <p:nvPr/>
        </p:nvPicPr>
        <p:blipFill>
          <a:blip r:embed="rId4">
            <a:alphaModFix/>
          </a:blip>
          <a:stretch>
            <a:fillRect/>
          </a:stretch>
        </p:blipFill>
        <p:spPr>
          <a:xfrm>
            <a:off x="6299113" y="3462525"/>
            <a:ext cx="2244900" cy="662529"/>
          </a:xfrm>
          <a:prstGeom prst="rect">
            <a:avLst/>
          </a:prstGeom>
          <a:noFill/>
          <a:ln>
            <a:noFill/>
          </a:ln>
        </p:spPr>
      </p:pic>
      <p:pic>
        <p:nvPicPr>
          <p:cNvPr id="184" name="Google Shape;184;p22"/>
          <p:cNvPicPr preferRelativeResize="0"/>
          <p:nvPr/>
        </p:nvPicPr>
        <p:blipFill>
          <a:blip r:embed="rId5">
            <a:alphaModFix/>
          </a:blip>
          <a:stretch>
            <a:fillRect/>
          </a:stretch>
        </p:blipFill>
        <p:spPr>
          <a:xfrm>
            <a:off x="834498" y="2909050"/>
            <a:ext cx="1775875" cy="159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Limitations</a:t>
            </a:r>
            <a:endParaRPr/>
          </a:p>
        </p:txBody>
      </p:sp>
      <p:pic>
        <p:nvPicPr>
          <p:cNvPr id="190" name="Google Shape;190;p23"/>
          <p:cNvPicPr preferRelativeResize="0"/>
          <p:nvPr/>
        </p:nvPicPr>
        <p:blipFill>
          <a:blip r:embed="rId3">
            <a:alphaModFix/>
          </a:blip>
          <a:stretch>
            <a:fillRect/>
          </a:stretch>
        </p:blipFill>
        <p:spPr>
          <a:xfrm>
            <a:off x="4519557" y="2181399"/>
            <a:ext cx="4606199" cy="1961339"/>
          </a:xfrm>
          <a:prstGeom prst="rect">
            <a:avLst/>
          </a:prstGeom>
          <a:noFill/>
          <a:ln>
            <a:noFill/>
          </a:ln>
        </p:spPr>
      </p:pic>
      <p:sp>
        <p:nvSpPr>
          <p:cNvPr id="191" name="Google Shape;191;p23"/>
          <p:cNvSpPr txBox="1"/>
          <p:nvPr>
            <p:ph idx="1" type="body"/>
          </p:nvPr>
        </p:nvSpPr>
        <p:spPr>
          <a:xfrm>
            <a:off x="301814" y="1631325"/>
            <a:ext cx="4606200" cy="3183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Limitations of LLMs</a:t>
            </a:r>
            <a:r>
              <a:rPr lang="en"/>
              <a:t> persist </a:t>
            </a:r>
            <a:endParaRPr/>
          </a:p>
          <a:p>
            <a:pPr indent="-298450" lvl="1" marL="914400" rtl="0" algn="l">
              <a:spcBef>
                <a:spcPts val="0"/>
              </a:spcBef>
              <a:spcAft>
                <a:spcPts val="0"/>
              </a:spcAft>
              <a:buSzPts val="1100"/>
              <a:buChar char="○"/>
            </a:pPr>
            <a:r>
              <a:rPr b="1" lang="en"/>
              <a:t>Hallucinations </a:t>
            </a:r>
            <a:r>
              <a:rPr lang="en"/>
              <a:t>and</a:t>
            </a:r>
            <a:r>
              <a:rPr lang="en"/>
              <a:t> ungrounded guesses</a:t>
            </a:r>
            <a:endParaRPr/>
          </a:p>
          <a:p>
            <a:pPr indent="-298450" lvl="1" marL="914400" rtl="0" algn="l">
              <a:spcBef>
                <a:spcPts val="0"/>
              </a:spcBef>
              <a:spcAft>
                <a:spcPts val="0"/>
              </a:spcAft>
              <a:buSzPts val="1100"/>
              <a:buChar char="○"/>
            </a:pPr>
            <a:r>
              <a:rPr b="1" lang="en"/>
              <a:t>Causal modeling</a:t>
            </a:r>
            <a:r>
              <a:rPr lang="en"/>
              <a:t> of conditioning inputs is less expressive than </a:t>
            </a:r>
            <a:r>
              <a:rPr b="1" lang="en"/>
              <a:t>bidirectional </a:t>
            </a:r>
            <a:r>
              <a:rPr lang="en"/>
              <a:t>modeling</a:t>
            </a:r>
            <a:endParaRPr/>
          </a:p>
          <a:p>
            <a:pPr indent="-298450" lvl="1" marL="914400" rtl="0" algn="l">
              <a:spcBef>
                <a:spcPts val="0"/>
              </a:spcBef>
              <a:spcAft>
                <a:spcPts val="0"/>
              </a:spcAft>
              <a:buSzPts val="1100"/>
              <a:buChar char="○"/>
            </a:pPr>
            <a:r>
              <a:rPr lang="en"/>
              <a:t>Transformer-based LMs perform worse on </a:t>
            </a:r>
            <a:r>
              <a:rPr b="1" lang="en"/>
              <a:t>test sequences </a:t>
            </a:r>
            <a:r>
              <a:rPr lang="en"/>
              <a:t>significantly </a:t>
            </a:r>
            <a:r>
              <a:rPr b="1" lang="en"/>
              <a:t>longer </a:t>
            </a:r>
            <a:r>
              <a:rPr lang="en"/>
              <a:t>than training ones</a:t>
            </a:r>
            <a:endParaRPr/>
          </a:p>
          <a:p>
            <a:pPr indent="-311150" lvl="0" marL="457200" rtl="0" algn="l">
              <a:spcBef>
                <a:spcPts val="0"/>
              </a:spcBef>
              <a:spcAft>
                <a:spcPts val="0"/>
              </a:spcAft>
              <a:buSzPts val="1300"/>
              <a:buChar char="●"/>
            </a:pPr>
            <a:r>
              <a:rPr b="1" lang="en"/>
              <a:t>Poor classification</a:t>
            </a:r>
            <a:r>
              <a:rPr lang="en"/>
              <a:t> performance</a:t>
            </a:r>
            <a:endParaRPr/>
          </a:p>
          <a:p>
            <a:pPr indent="-298450" lvl="1" marL="914400" rtl="0" algn="l">
              <a:spcBef>
                <a:spcPts val="0"/>
              </a:spcBef>
              <a:spcAft>
                <a:spcPts val="0"/>
              </a:spcAft>
              <a:buSzPts val="1100"/>
              <a:buChar char="○"/>
            </a:pPr>
            <a:r>
              <a:rPr lang="en"/>
              <a:t>Although </a:t>
            </a:r>
            <a:r>
              <a:rPr b="1" lang="en"/>
              <a:t>better at</a:t>
            </a:r>
            <a:r>
              <a:rPr lang="en"/>
              <a:t> few-shot learning and open-ended generation capabilities, Flamingo </a:t>
            </a:r>
            <a:r>
              <a:rPr b="1" lang="en"/>
              <a:t>lags behind </a:t>
            </a:r>
            <a:r>
              <a:rPr lang="en"/>
              <a:t>contrastive models on classification tasks</a:t>
            </a:r>
            <a:endParaRPr/>
          </a:p>
          <a:p>
            <a:pPr indent="-311150" lvl="0" marL="457200" rtl="0" algn="l">
              <a:spcBef>
                <a:spcPts val="0"/>
              </a:spcBef>
              <a:spcAft>
                <a:spcPts val="0"/>
              </a:spcAft>
              <a:buSzPts val="1300"/>
              <a:buChar char="●"/>
            </a:pPr>
            <a:r>
              <a:rPr b="1" lang="en"/>
              <a:t>Few-shot</a:t>
            </a:r>
            <a:r>
              <a:rPr lang="en"/>
              <a:t> </a:t>
            </a:r>
            <a:r>
              <a:rPr lang="en"/>
              <a:t>learning trade-offs</a:t>
            </a:r>
            <a:endParaRPr/>
          </a:p>
          <a:p>
            <a:pPr indent="-298450" lvl="1" marL="914400" rtl="0" algn="l">
              <a:spcBef>
                <a:spcPts val="0"/>
              </a:spcBef>
              <a:spcAft>
                <a:spcPts val="0"/>
              </a:spcAft>
              <a:buSzPts val="1100"/>
              <a:buChar char="○"/>
            </a:pPr>
            <a:r>
              <a:rPr b="1" lang="en"/>
              <a:t>Inference</a:t>
            </a:r>
            <a:r>
              <a:rPr lang="en"/>
              <a:t> compute cost </a:t>
            </a:r>
            <a:r>
              <a:rPr b="1" lang="en"/>
              <a:t>increases quadratically</a:t>
            </a:r>
            <a:r>
              <a:rPr lang="en"/>
              <a:t> with number of in-context inputs (linear if cached)</a:t>
            </a:r>
            <a:endParaRPr/>
          </a:p>
          <a:p>
            <a:pPr indent="-298450" lvl="1" marL="914400" rtl="0" algn="l">
              <a:spcBef>
                <a:spcPts val="0"/>
              </a:spcBef>
              <a:spcAft>
                <a:spcPts val="0"/>
              </a:spcAft>
              <a:buSzPts val="1100"/>
              <a:buChar char="○"/>
            </a:pPr>
            <a:r>
              <a:rPr lang="en"/>
              <a:t>Sensitive to </a:t>
            </a:r>
            <a:r>
              <a:rPr b="1" lang="en"/>
              <a:t>prompts</a:t>
            </a:r>
            <a:endParaRPr b="1"/>
          </a:p>
          <a:p>
            <a:pPr indent="-298450" lvl="1" marL="914400" rtl="0" algn="l">
              <a:spcBef>
                <a:spcPts val="0"/>
              </a:spcBef>
              <a:spcAft>
                <a:spcPts val="0"/>
              </a:spcAft>
              <a:buSzPts val="1100"/>
              <a:buChar char="○"/>
            </a:pPr>
            <a:r>
              <a:rPr b="1" lang="en"/>
              <a:t>Performance plateaus</a:t>
            </a:r>
            <a:r>
              <a:rPr lang="en"/>
              <a:t> as few-shot examples are </a:t>
            </a:r>
            <a:r>
              <a:rPr b="1" lang="en"/>
              <a:t>&gt;32</a:t>
            </a:r>
            <a:endParaRPr b="1"/>
          </a:p>
        </p:txBody>
      </p:sp>
      <p:pic>
        <p:nvPicPr>
          <p:cNvPr id="192" name="Google Shape;192;p23"/>
          <p:cNvPicPr preferRelativeResize="0"/>
          <p:nvPr/>
        </p:nvPicPr>
        <p:blipFill>
          <a:blip r:embed="rId4">
            <a:alphaModFix/>
          </a:blip>
          <a:stretch>
            <a:fillRect/>
          </a:stretch>
        </p:blipFill>
        <p:spPr>
          <a:xfrm>
            <a:off x="466175" y="1168650"/>
            <a:ext cx="8616099" cy="3639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2"/>
                                        </p:tgtEl>
                                      </p:cBhvr>
                                    </p:animEffect>
                                    <p:set>
                                      <p:cBhvr>
                                        <p:cTn dur="1" fill="hold">
                                          <p:stCondLst>
                                            <p:cond delay="1000"/>
                                          </p:stCondLst>
                                        </p:cTn>
                                        <p:tgtEl>
                                          <p:spTgt spid="1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idx="1" type="body"/>
          </p:nvPr>
        </p:nvSpPr>
        <p:spPr>
          <a:xfrm>
            <a:off x="729450" y="1869525"/>
            <a:ext cx="7688700" cy="2470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https://arxiv.org/pdf/2204.14198.pdf</a:t>
            </a:r>
            <a:endParaRPr/>
          </a:p>
          <a:p>
            <a:pPr indent="-311150" lvl="0" marL="457200" rtl="0" algn="l">
              <a:spcBef>
                <a:spcPts val="0"/>
              </a:spcBef>
              <a:spcAft>
                <a:spcPts val="0"/>
              </a:spcAft>
              <a:buSzPts val="1300"/>
              <a:buChar char="●"/>
            </a:pPr>
            <a:r>
              <a:rPr lang="en" u="sng">
                <a:solidFill>
                  <a:schemeClr val="hlink"/>
                </a:solidFill>
                <a:hlinkClick r:id="rId4"/>
              </a:rPr>
              <a:t>https://cocosci.princeton.edu/papers/doing-more-with-less.pdf</a:t>
            </a:r>
            <a:endParaRPr/>
          </a:p>
          <a:p>
            <a:pPr indent="-311150" lvl="0" marL="457200" rtl="0" algn="l">
              <a:spcBef>
                <a:spcPts val="0"/>
              </a:spcBef>
              <a:spcAft>
                <a:spcPts val="0"/>
              </a:spcAft>
              <a:buSzPts val="1300"/>
              <a:buChar char="●"/>
            </a:pPr>
            <a:r>
              <a:rPr lang="en" u="sng">
                <a:solidFill>
                  <a:schemeClr val="hlink"/>
                </a:solidFill>
                <a:hlinkClick r:id="rId5"/>
              </a:rPr>
              <a:t>https://mitpress.mit.edu/9780262631365/categorization-and-naming-in-children/</a:t>
            </a:r>
            <a:endParaRPr/>
          </a:p>
          <a:p>
            <a:pPr indent="-311150" lvl="0" marL="457200" rtl="0" algn="l">
              <a:spcBef>
                <a:spcPts val="0"/>
              </a:spcBef>
              <a:spcAft>
                <a:spcPts val="0"/>
              </a:spcAft>
              <a:buSzPts val="1300"/>
              <a:buChar char="●"/>
            </a:pPr>
            <a:r>
              <a:rPr lang="en" u="sng">
                <a:solidFill>
                  <a:schemeClr val="hlink"/>
                </a:solidFill>
                <a:hlinkClick r:id="rId6"/>
              </a:rPr>
              <a:t>https://papers.nips.cc/paper/2020/hash/1457c0d6bfcb4967418bfb8ac142f64a-Abstract.html</a:t>
            </a:r>
            <a:endParaRPr/>
          </a:p>
          <a:p>
            <a:pPr indent="-311150" lvl="0" marL="457200" rtl="0" algn="l">
              <a:spcBef>
                <a:spcPts val="0"/>
              </a:spcBef>
              <a:spcAft>
                <a:spcPts val="0"/>
              </a:spcAft>
              <a:buSzPts val="1300"/>
              <a:buChar char="●"/>
            </a:pPr>
            <a:r>
              <a:rPr lang="en" u="sng">
                <a:solidFill>
                  <a:schemeClr val="hlink"/>
                </a:solidFill>
                <a:hlinkClick r:id="rId7"/>
              </a:rPr>
              <a:t>https://arxiv.org/pdf/2201.07520.pdf</a:t>
            </a:r>
            <a:endParaRPr/>
          </a:p>
          <a:p>
            <a:pPr indent="-311150" lvl="0" marL="457200" rtl="0" algn="l">
              <a:spcBef>
                <a:spcPts val="0"/>
              </a:spcBef>
              <a:spcAft>
                <a:spcPts val="0"/>
              </a:spcAft>
              <a:buSzPts val="1300"/>
              <a:buChar char="●"/>
            </a:pPr>
            <a:r>
              <a:rPr lang="en" u="sng">
                <a:solidFill>
                  <a:schemeClr val="hlink"/>
                </a:solidFill>
                <a:hlinkClick r:id="rId8"/>
              </a:rPr>
              <a:t>https://aclanthology.org/2022.acl-long.577.pdf</a:t>
            </a:r>
            <a:endParaRPr/>
          </a:p>
          <a:p>
            <a:pPr indent="0" lvl="0" marL="457200" rtl="0" algn="l">
              <a:spcBef>
                <a:spcPts val="1200"/>
              </a:spcBef>
              <a:spcAft>
                <a:spcPts val="1200"/>
              </a:spcAft>
              <a:buNone/>
            </a:pPr>
            <a:r>
              <a:t/>
            </a:r>
            <a:endParaRPr/>
          </a:p>
        </p:txBody>
      </p:sp>
      <p:sp>
        <p:nvSpPr>
          <p:cNvPr id="198" name="Google Shape;198;p24"/>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References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idx="1" type="body"/>
          </p:nvPr>
        </p:nvSpPr>
        <p:spPr>
          <a:xfrm>
            <a:off x="729450" y="1869525"/>
            <a:ext cx="7688700" cy="24705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b="1" lang="en" sz="2000"/>
              <a:t>Questions?</a:t>
            </a:r>
            <a:br>
              <a:rPr b="1" lang="en" sz="2000"/>
            </a:br>
            <a:br>
              <a:rPr b="1" lang="en" sz="2000"/>
            </a:br>
            <a:br>
              <a:rPr b="1" lang="en" sz="2000"/>
            </a:br>
            <a:br>
              <a:rPr b="1" lang="en" sz="2000"/>
            </a:br>
            <a:br>
              <a:rPr b="1" lang="en" sz="2000"/>
            </a:br>
            <a:br>
              <a:rPr b="1" lang="en" sz="2000"/>
            </a:br>
            <a:r>
              <a:rPr lang="en" sz="1783"/>
              <a:t>Team: </a:t>
            </a:r>
            <a:r>
              <a:rPr lang="en" sz="1600"/>
              <a:t>Chirag, Mihir, Punith, Prince, Lavrenti</a:t>
            </a:r>
            <a:endParaRPr sz="1600"/>
          </a:p>
          <a:p>
            <a:pPr indent="0" lvl="0" marL="457200" rtl="0" algn="l">
              <a:spcBef>
                <a:spcPts val="1200"/>
              </a:spcBef>
              <a:spcAft>
                <a:spcPts val="1200"/>
              </a:spcAft>
              <a:buNone/>
            </a:pPr>
            <a:r>
              <a:t/>
            </a:r>
            <a:endParaRPr/>
          </a:p>
        </p:txBody>
      </p:sp>
      <p:sp>
        <p:nvSpPr>
          <p:cNvPr id="204" name="Google Shape;204;p25"/>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96" name="Google Shape;96;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Introduction - What is Flamingo, Motivation and Challenges </a:t>
            </a:r>
            <a:endParaRPr sz="1800"/>
          </a:p>
          <a:p>
            <a:pPr indent="-342900" lvl="0" marL="457200" rtl="0" algn="l">
              <a:spcBef>
                <a:spcPts val="0"/>
              </a:spcBef>
              <a:spcAft>
                <a:spcPts val="0"/>
              </a:spcAft>
              <a:buSzPts val="1800"/>
              <a:buChar char="●"/>
            </a:pPr>
            <a:r>
              <a:rPr lang="en" sz="1800"/>
              <a:t>Flamingo Model - Approach, Architecture and Components</a:t>
            </a:r>
            <a:endParaRPr sz="1800"/>
          </a:p>
          <a:p>
            <a:pPr indent="-342900" lvl="0" marL="457200" rtl="0" algn="l">
              <a:spcBef>
                <a:spcPts val="0"/>
              </a:spcBef>
              <a:spcAft>
                <a:spcPts val="0"/>
              </a:spcAft>
              <a:buSzPts val="1800"/>
              <a:buChar char="●"/>
            </a:pPr>
            <a:r>
              <a:rPr lang="en" sz="1800"/>
              <a:t>Dataset and Experiment</a:t>
            </a:r>
            <a:endParaRPr sz="1800"/>
          </a:p>
          <a:p>
            <a:pPr indent="-342900" lvl="0" marL="457200" rtl="0" algn="l">
              <a:spcBef>
                <a:spcPts val="0"/>
              </a:spcBef>
              <a:spcAft>
                <a:spcPts val="0"/>
              </a:spcAft>
              <a:buSzPts val="1800"/>
              <a:buChar char="●"/>
            </a:pPr>
            <a:r>
              <a:rPr lang="en" sz="1800"/>
              <a:t>Related Work</a:t>
            </a:r>
            <a:endParaRPr sz="1800"/>
          </a:p>
          <a:p>
            <a:pPr indent="-342900" lvl="0" marL="457200" rtl="0" algn="l">
              <a:spcBef>
                <a:spcPts val="0"/>
              </a:spcBef>
              <a:spcAft>
                <a:spcPts val="0"/>
              </a:spcAft>
              <a:buSzPts val="1800"/>
              <a:buChar char="●"/>
            </a:pPr>
            <a:r>
              <a:rPr lang="en" sz="1800"/>
              <a:t>Limitations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Introduction - </a:t>
            </a:r>
            <a:r>
              <a:rPr lang="en"/>
              <a:t>What is </a:t>
            </a:r>
            <a:r>
              <a:rPr lang="en"/>
              <a:t>Flamingo</a:t>
            </a:r>
            <a:endParaRPr/>
          </a:p>
        </p:txBody>
      </p:sp>
      <p:pic>
        <p:nvPicPr>
          <p:cNvPr id="102" name="Google Shape;102;p15"/>
          <p:cNvPicPr preferRelativeResize="0"/>
          <p:nvPr/>
        </p:nvPicPr>
        <p:blipFill>
          <a:blip r:embed="rId3">
            <a:alphaModFix/>
          </a:blip>
          <a:stretch>
            <a:fillRect/>
          </a:stretch>
        </p:blipFill>
        <p:spPr>
          <a:xfrm>
            <a:off x="73413" y="1424275"/>
            <a:ext cx="5605765" cy="241371"/>
          </a:xfrm>
          <a:prstGeom prst="rect">
            <a:avLst/>
          </a:prstGeom>
          <a:noFill/>
          <a:ln>
            <a:noFill/>
          </a:ln>
        </p:spPr>
      </p:pic>
      <p:pic>
        <p:nvPicPr>
          <p:cNvPr id="103" name="Google Shape;103;p15"/>
          <p:cNvPicPr preferRelativeResize="0"/>
          <p:nvPr/>
        </p:nvPicPr>
        <p:blipFill rotWithShape="1">
          <a:blip r:embed="rId4">
            <a:alphaModFix/>
          </a:blip>
          <a:srcRect b="0" l="0" r="0" t="3521"/>
          <a:stretch/>
        </p:blipFill>
        <p:spPr>
          <a:xfrm>
            <a:off x="74940" y="1741182"/>
            <a:ext cx="5653649" cy="674649"/>
          </a:xfrm>
          <a:prstGeom prst="rect">
            <a:avLst/>
          </a:prstGeom>
          <a:noFill/>
          <a:ln>
            <a:noFill/>
          </a:ln>
        </p:spPr>
      </p:pic>
      <p:pic>
        <p:nvPicPr>
          <p:cNvPr id="104" name="Google Shape;104;p15"/>
          <p:cNvPicPr preferRelativeResize="0"/>
          <p:nvPr/>
        </p:nvPicPr>
        <p:blipFill>
          <a:blip r:embed="rId5">
            <a:alphaModFix/>
          </a:blip>
          <a:stretch>
            <a:fillRect/>
          </a:stretch>
        </p:blipFill>
        <p:spPr>
          <a:xfrm>
            <a:off x="74931" y="2466725"/>
            <a:ext cx="5653656" cy="693337"/>
          </a:xfrm>
          <a:prstGeom prst="rect">
            <a:avLst/>
          </a:prstGeom>
          <a:noFill/>
          <a:ln>
            <a:noFill/>
          </a:ln>
        </p:spPr>
      </p:pic>
      <p:pic>
        <p:nvPicPr>
          <p:cNvPr id="105" name="Google Shape;105;p15"/>
          <p:cNvPicPr preferRelativeResize="0"/>
          <p:nvPr/>
        </p:nvPicPr>
        <p:blipFill>
          <a:blip r:embed="rId6">
            <a:alphaModFix/>
          </a:blip>
          <a:stretch>
            <a:fillRect/>
          </a:stretch>
        </p:blipFill>
        <p:spPr>
          <a:xfrm>
            <a:off x="5783412" y="1119888"/>
            <a:ext cx="3208624" cy="1917224"/>
          </a:xfrm>
          <a:prstGeom prst="rect">
            <a:avLst/>
          </a:prstGeom>
          <a:noFill/>
          <a:ln>
            <a:noFill/>
          </a:ln>
        </p:spPr>
      </p:pic>
      <p:pic>
        <p:nvPicPr>
          <p:cNvPr id="106" name="Google Shape;106;p15"/>
          <p:cNvPicPr preferRelativeResize="0"/>
          <p:nvPr/>
        </p:nvPicPr>
        <p:blipFill>
          <a:blip r:embed="rId7">
            <a:alphaModFix/>
          </a:blip>
          <a:stretch>
            <a:fillRect/>
          </a:stretch>
        </p:blipFill>
        <p:spPr>
          <a:xfrm>
            <a:off x="121317" y="3160062"/>
            <a:ext cx="5557861" cy="693338"/>
          </a:xfrm>
          <a:prstGeom prst="rect">
            <a:avLst/>
          </a:prstGeom>
          <a:noFill/>
          <a:ln>
            <a:noFill/>
          </a:ln>
        </p:spPr>
      </p:pic>
      <p:sp>
        <p:nvSpPr>
          <p:cNvPr id="107" name="Google Shape;107;p15"/>
          <p:cNvSpPr txBox="1"/>
          <p:nvPr/>
        </p:nvSpPr>
        <p:spPr>
          <a:xfrm>
            <a:off x="121313" y="4166150"/>
            <a:ext cx="88707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Goal: Generalist </a:t>
            </a:r>
            <a:r>
              <a:rPr lang="en">
                <a:latin typeface="Lato"/>
                <a:ea typeface="Lato"/>
                <a:cs typeface="Lato"/>
                <a:sym typeface="Lato"/>
              </a:rPr>
              <a:t>Visual Language Model adaptable to different </a:t>
            </a:r>
            <a:r>
              <a:rPr b="1" lang="en">
                <a:latin typeface="Lato"/>
                <a:ea typeface="Lato"/>
                <a:cs typeface="Lato"/>
                <a:sym typeface="Lato"/>
              </a:rPr>
              <a:t>multimodal </a:t>
            </a:r>
            <a:r>
              <a:rPr lang="en">
                <a:latin typeface="Lato"/>
                <a:ea typeface="Lato"/>
                <a:cs typeface="Lato"/>
                <a:sym typeface="Lato"/>
              </a:rPr>
              <a:t>tasks with </a:t>
            </a:r>
            <a:r>
              <a:rPr b="1" lang="en">
                <a:latin typeface="Lato"/>
                <a:ea typeface="Lato"/>
                <a:cs typeface="Lato"/>
                <a:sym typeface="Lato"/>
              </a:rPr>
              <a:t>few-shot</a:t>
            </a:r>
            <a:r>
              <a:rPr lang="en">
                <a:latin typeface="Lato"/>
                <a:ea typeface="Lato"/>
                <a:cs typeface="Lato"/>
                <a:sym typeface="Lato"/>
              </a:rPr>
              <a:t> learning</a:t>
            </a:r>
            <a:endParaRPr>
              <a:latin typeface="Lato"/>
              <a:ea typeface="Lato"/>
              <a:cs typeface="Lato"/>
              <a:sym typeface="Lato"/>
            </a:endParaRPr>
          </a:p>
        </p:txBody>
      </p:sp>
      <p:sp>
        <p:nvSpPr>
          <p:cNvPr id="108" name="Google Shape;108;p15"/>
          <p:cNvSpPr txBox="1"/>
          <p:nvPr/>
        </p:nvSpPr>
        <p:spPr>
          <a:xfrm>
            <a:off x="1119713" y="4450750"/>
            <a:ext cx="687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Lato"/>
                <a:ea typeface="Lato"/>
                <a:cs typeface="Lato"/>
                <a:sym typeface="Lato"/>
              </a:rPr>
              <a:t>VLM</a:t>
            </a:r>
            <a:r>
              <a:rPr lang="en" sz="1200">
                <a:latin typeface="Lato"/>
                <a:ea typeface="Lato"/>
                <a:cs typeface="Lato"/>
                <a:sym typeface="Lato"/>
              </a:rPr>
              <a:t>: input visual data (image/video) along with language, produce language output</a:t>
            </a:r>
            <a:endParaRPr>
              <a:latin typeface="Lato"/>
              <a:ea typeface="Lato"/>
              <a:cs typeface="Lato"/>
              <a:sym typeface="Lato"/>
            </a:endParaRPr>
          </a:p>
        </p:txBody>
      </p:sp>
      <p:sp>
        <p:nvSpPr>
          <p:cNvPr id="109" name="Google Shape;109;p15"/>
          <p:cNvSpPr txBox="1"/>
          <p:nvPr/>
        </p:nvSpPr>
        <p:spPr>
          <a:xfrm>
            <a:off x="1119713" y="4636975"/>
            <a:ext cx="687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Variety of </a:t>
            </a:r>
            <a:r>
              <a:rPr b="1" lang="en" sz="1200">
                <a:latin typeface="Lato"/>
                <a:ea typeface="Lato"/>
                <a:cs typeface="Lato"/>
                <a:sym typeface="Lato"/>
              </a:rPr>
              <a:t>multimodal </a:t>
            </a:r>
            <a:r>
              <a:rPr lang="en" sz="1200">
                <a:latin typeface="Lato"/>
                <a:ea typeface="Lato"/>
                <a:cs typeface="Lato"/>
                <a:sym typeface="Lato"/>
              </a:rPr>
              <a:t>tasks (captioning, visual conversation, classification) with same weights</a:t>
            </a:r>
            <a:endParaRPr>
              <a:latin typeface="Lato"/>
              <a:ea typeface="Lato"/>
              <a:cs typeface="Lato"/>
              <a:sym typeface="Lato"/>
            </a:endParaRPr>
          </a:p>
        </p:txBody>
      </p:sp>
      <p:sp>
        <p:nvSpPr>
          <p:cNvPr id="110" name="Google Shape;110;p15"/>
          <p:cNvSpPr txBox="1"/>
          <p:nvPr/>
        </p:nvSpPr>
        <p:spPr>
          <a:xfrm>
            <a:off x="1119713" y="4823777"/>
            <a:ext cx="687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Lato"/>
                <a:ea typeface="Lato"/>
                <a:cs typeface="Lato"/>
                <a:sym typeface="Lato"/>
              </a:rPr>
              <a:t>Few shot</a:t>
            </a:r>
            <a:r>
              <a:rPr lang="en" sz="1200">
                <a:latin typeface="Lato"/>
                <a:ea typeface="Lato"/>
                <a:cs typeface="Lato"/>
                <a:sym typeface="Lato"/>
              </a:rPr>
              <a:t>: Needs only a few input-output examples to learn a new task</a:t>
            </a:r>
            <a:endParaRPr>
              <a:latin typeface="Lato"/>
              <a:ea typeface="Lato"/>
              <a:cs typeface="Lato"/>
              <a:sym typeface="Lato"/>
            </a:endParaRPr>
          </a:p>
        </p:txBody>
      </p:sp>
      <p:pic>
        <p:nvPicPr>
          <p:cNvPr id="111" name="Google Shape;111;p15"/>
          <p:cNvPicPr preferRelativeResize="0"/>
          <p:nvPr/>
        </p:nvPicPr>
        <p:blipFill>
          <a:blip r:embed="rId8">
            <a:alphaModFix/>
          </a:blip>
          <a:stretch>
            <a:fillRect/>
          </a:stretch>
        </p:blipFill>
        <p:spPr>
          <a:xfrm>
            <a:off x="5699749" y="3053250"/>
            <a:ext cx="3355178" cy="1188788"/>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idx="1" type="body"/>
          </p:nvPr>
        </p:nvSpPr>
        <p:spPr>
          <a:xfrm>
            <a:off x="298950" y="1352500"/>
            <a:ext cx="3896100" cy="3450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500"/>
              <a:t>Motivation </a:t>
            </a:r>
            <a:r>
              <a:rPr lang="en" sz="1500"/>
              <a:t>behind Flamingo</a:t>
            </a:r>
            <a:endParaRPr sz="1500"/>
          </a:p>
          <a:p>
            <a:pPr indent="-311150" lvl="0" marL="457200" rtl="0" algn="l">
              <a:spcBef>
                <a:spcPts val="1200"/>
              </a:spcBef>
              <a:spcAft>
                <a:spcPts val="0"/>
              </a:spcAft>
              <a:buSzPts val="1300"/>
              <a:buChar char="-"/>
            </a:pPr>
            <a:r>
              <a:rPr b="1" lang="en"/>
              <a:t>Do more with less</a:t>
            </a:r>
            <a:r>
              <a:rPr lang="en"/>
              <a:t> data (meta-learning) and computation (meta-reasoning), </a:t>
            </a:r>
            <a:r>
              <a:rPr lang="en" sz="1000"/>
              <a:t>inspired by the human mind </a:t>
            </a:r>
            <a:r>
              <a:rPr lang="en" sz="1400">
                <a:solidFill>
                  <a:srgbClr val="000000"/>
                </a:solidFill>
                <a:latin typeface="Arial"/>
                <a:ea typeface="Arial"/>
                <a:cs typeface="Arial"/>
                <a:sym typeface="Arial"/>
              </a:rPr>
              <a:t>🧠</a:t>
            </a:r>
            <a:endParaRPr sz="1000"/>
          </a:p>
          <a:p>
            <a:pPr indent="-311150" lvl="0" marL="457200" rtl="0" algn="l">
              <a:spcBef>
                <a:spcPts val="0"/>
              </a:spcBef>
              <a:spcAft>
                <a:spcPts val="0"/>
              </a:spcAft>
              <a:buSzPts val="1300"/>
              <a:buChar char="-"/>
            </a:pPr>
            <a:r>
              <a:rPr lang="en"/>
              <a:t>A</a:t>
            </a:r>
            <a:r>
              <a:rPr lang="en"/>
              <a:t>bility to quickly </a:t>
            </a:r>
            <a:r>
              <a:rPr b="1" lang="en"/>
              <a:t>learn </a:t>
            </a:r>
            <a:r>
              <a:rPr lang="en"/>
              <a:t>to perform a </a:t>
            </a:r>
            <a:r>
              <a:rPr b="1" lang="en"/>
              <a:t>new task given a short instruction, </a:t>
            </a:r>
            <a:r>
              <a:rPr lang="en" sz="1000"/>
              <a:t>similar to how children learn new categories/labels  </a:t>
            </a:r>
            <a:r>
              <a:rPr lang="en" sz="1400">
                <a:solidFill>
                  <a:srgbClr val="000000"/>
                </a:solidFill>
              </a:rPr>
              <a:t>👶🏽</a:t>
            </a:r>
            <a:endParaRPr sz="1000"/>
          </a:p>
          <a:p>
            <a:pPr indent="-311150" lvl="0" marL="457200" rtl="0" algn="l">
              <a:spcBef>
                <a:spcPts val="0"/>
              </a:spcBef>
              <a:spcAft>
                <a:spcPts val="0"/>
              </a:spcAft>
              <a:buSzPts val="1300"/>
              <a:buChar char="-"/>
            </a:pPr>
            <a:r>
              <a:rPr b="1" lang="en"/>
              <a:t>Stand on the shoulder of giants</a:t>
            </a:r>
            <a:r>
              <a:rPr lang="en"/>
              <a:t> by using large pre-trained models  </a:t>
            </a:r>
            <a:r>
              <a:rPr lang="en" sz="1400">
                <a:solidFill>
                  <a:srgbClr val="000000"/>
                </a:solidFill>
                <a:latin typeface="Arial"/>
                <a:ea typeface="Arial"/>
                <a:cs typeface="Arial"/>
                <a:sym typeface="Arial"/>
              </a:rPr>
              <a:t>👀⚙️ </a:t>
            </a:r>
            <a:r>
              <a:rPr lang="en" sz="1600">
                <a:solidFill>
                  <a:srgbClr val="000000"/>
                </a:solidFill>
                <a:latin typeface="Arial"/>
                <a:ea typeface="Arial"/>
                <a:cs typeface="Arial"/>
                <a:sym typeface="Arial"/>
              </a:rPr>
              <a:t>+</a:t>
            </a:r>
            <a:r>
              <a:rPr lang="en" sz="1400">
                <a:solidFill>
                  <a:srgbClr val="000000"/>
                </a:solidFill>
                <a:latin typeface="Arial"/>
                <a:ea typeface="Arial"/>
                <a:cs typeface="Arial"/>
                <a:sym typeface="Arial"/>
              </a:rPr>
              <a:t> 🔤⚙️</a:t>
            </a:r>
            <a:endParaRPr/>
          </a:p>
        </p:txBody>
      </p:sp>
      <p:sp>
        <p:nvSpPr>
          <p:cNvPr id="117" name="Google Shape;117;p16"/>
          <p:cNvSpPr txBox="1"/>
          <p:nvPr>
            <p:ph idx="2" type="body"/>
          </p:nvPr>
        </p:nvSpPr>
        <p:spPr>
          <a:xfrm>
            <a:off x="4195050" y="1352500"/>
            <a:ext cx="4561800" cy="2987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500"/>
              <a:t>Challenges </a:t>
            </a:r>
            <a:r>
              <a:rPr lang="en" sz="1500"/>
              <a:t>of Multimodal Generative Models</a:t>
            </a:r>
            <a:endParaRPr sz="1500"/>
          </a:p>
          <a:p>
            <a:pPr indent="-311150" lvl="0" marL="457200" rtl="0" algn="l">
              <a:spcBef>
                <a:spcPts val="1200"/>
              </a:spcBef>
              <a:spcAft>
                <a:spcPts val="0"/>
              </a:spcAft>
              <a:buSzPts val="1300"/>
              <a:buChar char="-"/>
            </a:pPr>
            <a:r>
              <a:rPr lang="en"/>
              <a:t>Combine </a:t>
            </a:r>
            <a:r>
              <a:rPr b="1" lang="en"/>
              <a:t>strong</a:t>
            </a:r>
            <a:r>
              <a:rPr lang="en"/>
              <a:t> </a:t>
            </a:r>
            <a:r>
              <a:rPr b="1" lang="en"/>
              <a:t>uni-modal</a:t>
            </a:r>
            <a:r>
              <a:rPr lang="en"/>
              <a:t> models. Start from pre-trained, use </a:t>
            </a:r>
            <a:r>
              <a:rPr b="1" lang="en"/>
              <a:t>cross-attention</a:t>
            </a:r>
            <a:r>
              <a:rPr lang="en"/>
              <a:t> layers and </a:t>
            </a:r>
            <a:r>
              <a:rPr b="1" lang="en"/>
              <a:t>gating  </a:t>
            </a:r>
            <a:r>
              <a:rPr lang="en"/>
              <a:t>❎🛎️</a:t>
            </a:r>
            <a:endParaRPr/>
          </a:p>
          <a:p>
            <a:pPr indent="-311150" lvl="0" marL="457200" rtl="0" algn="l">
              <a:spcBef>
                <a:spcPts val="0"/>
              </a:spcBef>
              <a:spcAft>
                <a:spcPts val="0"/>
              </a:spcAft>
              <a:buSzPts val="1300"/>
              <a:buChar char="-"/>
            </a:pPr>
            <a:r>
              <a:rPr lang="en"/>
              <a:t>Treat </a:t>
            </a:r>
            <a:r>
              <a:rPr b="1" lang="en"/>
              <a:t>image and video</a:t>
            </a:r>
            <a:r>
              <a:rPr lang="en"/>
              <a:t> the same. High to Low dimensions using </a:t>
            </a:r>
            <a:r>
              <a:rPr b="1" lang="en"/>
              <a:t>perceiver  📷 = 📽️</a:t>
            </a:r>
            <a:endParaRPr b="1"/>
          </a:p>
          <a:p>
            <a:pPr indent="-311150" lvl="0" marL="457200" rtl="0" algn="l">
              <a:spcBef>
                <a:spcPts val="0"/>
              </a:spcBef>
              <a:spcAft>
                <a:spcPts val="0"/>
              </a:spcAft>
              <a:buSzPts val="1300"/>
              <a:buChar char="-"/>
            </a:pPr>
            <a:r>
              <a:rPr b="1" lang="en"/>
              <a:t>Heterogeneous training data</a:t>
            </a:r>
            <a:r>
              <a:rPr lang="en"/>
              <a:t>. </a:t>
            </a:r>
            <a:r>
              <a:rPr lang="en" sz="1000"/>
              <a:t>Existing data (from CLIP, ALIGN) is not general enough.</a:t>
            </a:r>
            <a:r>
              <a:rPr lang="en"/>
              <a:t> </a:t>
            </a:r>
            <a:r>
              <a:rPr b="1" lang="en"/>
              <a:t>Scrape web with interleaved</a:t>
            </a:r>
            <a:r>
              <a:rPr lang="en"/>
              <a:t> text and image pairs  </a:t>
            </a:r>
            <a:endParaRPr/>
          </a:p>
          <a:p>
            <a:pPr indent="0" lvl="0" marL="0" rtl="0" algn="l">
              <a:spcBef>
                <a:spcPts val="1200"/>
              </a:spcBef>
              <a:spcAft>
                <a:spcPts val="1200"/>
              </a:spcAft>
              <a:buNone/>
            </a:pPr>
            <a:r>
              <a:t/>
            </a:r>
            <a:endParaRPr/>
          </a:p>
        </p:txBody>
      </p:sp>
      <p:pic>
        <p:nvPicPr>
          <p:cNvPr id="118" name="Google Shape;118;p16"/>
          <p:cNvPicPr preferRelativeResize="0"/>
          <p:nvPr/>
        </p:nvPicPr>
        <p:blipFill>
          <a:blip r:embed="rId3">
            <a:alphaModFix/>
          </a:blip>
          <a:stretch>
            <a:fillRect/>
          </a:stretch>
        </p:blipFill>
        <p:spPr>
          <a:xfrm>
            <a:off x="3293388" y="4226550"/>
            <a:ext cx="2557226" cy="855425"/>
          </a:xfrm>
          <a:prstGeom prst="rect">
            <a:avLst/>
          </a:prstGeom>
          <a:noFill/>
          <a:ln>
            <a:noFill/>
          </a:ln>
        </p:spPr>
      </p:pic>
      <p:pic>
        <p:nvPicPr>
          <p:cNvPr id="119" name="Google Shape;119;p16"/>
          <p:cNvPicPr preferRelativeResize="0"/>
          <p:nvPr/>
        </p:nvPicPr>
        <p:blipFill>
          <a:blip r:embed="rId4">
            <a:alphaModFix/>
          </a:blip>
          <a:stretch>
            <a:fillRect/>
          </a:stretch>
        </p:blipFill>
        <p:spPr>
          <a:xfrm>
            <a:off x="2062200" y="3856950"/>
            <a:ext cx="369600" cy="369600"/>
          </a:xfrm>
          <a:prstGeom prst="rect">
            <a:avLst/>
          </a:prstGeom>
          <a:noFill/>
          <a:ln>
            <a:noFill/>
          </a:ln>
        </p:spPr>
      </p:pic>
      <p:pic>
        <p:nvPicPr>
          <p:cNvPr id="120" name="Google Shape;120;p16"/>
          <p:cNvPicPr preferRelativeResize="0"/>
          <p:nvPr/>
        </p:nvPicPr>
        <p:blipFill>
          <a:blip r:embed="rId5">
            <a:alphaModFix/>
          </a:blip>
          <a:stretch>
            <a:fillRect/>
          </a:stretch>
        </p:blipFill>
        <p:spPr>
          <a:xfrm>
            <a:off x="6606575" y="3801750"/>
            <a:ext cx="424800" cy="424800"/>
          </a:xfrm>
          <a:prstGeom prst="rect">
            <a:avLst/>
          </a:prstGeom>
          <a:noFill/>
          <a:ln>
            <a:noFill/>
          </a:ln>
        </p:spPr>
      </p:pic>
      <p:sp>
        <p:nvSpPr>
          <p:cNvPr id="121" name="Google Shape;121;p16"/>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Introduction - Motivation &amp; Challenges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7"/>
          <p:cNvPicPr preferRelativeResize="0"/>
          <p:nvPr/>
        </p:nvPicPr>
        <p:blipFill>
          <a:blip r:embed="rId3">
            <a:alphaModFix/>
          </a:blip>
          <a:stretch>
            <a:fillRect/>
          </a:stretch>
        </p:blipFill>
        <p:spPr>
          <a:xfrm>
            <a:off x="1592875" y="1278950"/>
            <a:ext cx="6096574" cy="3811625"/>
          </a:xfrm>
          <a:prstGeom prst="rect">
            <a:avLst/>
          </a:prstGeom>
          <a:noFill/>
          <a:ln>
            <a:noFill/>
          </a:ln>
        </p:spPr>
      </p:pic>
      <p:sp>
        <p:nvSpPr>
          <p:cNvPr id="127" name="Google Shape;127;p17"/>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Model Architecture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8"/>
          <p:cNvPicPr preferRelativeResize="0"/>
          <p:nvPr/>
        </p:nvPicPr>
        <p:blipFill rotWithShape="1">
          <a:blip r:embed="rId3">
            <a:alphaModFix/>
          </a:blip>
          <a:srcRect b="0" l="0" r="56996" t="0"/>
          <a:stretch/>
        </p:blipFill>
        <p:spPr>
          <a:xfrm>
            <a:off x="1137675" y="1303613"/>
            <a:ext cx="2621699" cy="3811625"/>
          </a:xfrm>
          <a:prstGeom prst="rect">
            <a:avLst/>
          </a:prstGeom>
          <a:noFill/>
          <a:ln>
            <a:noFill/>
          </a:ln>
        </p:spPr>
      </p:pic>
      <p:pic>
        <p:nvPicPr>
          <p:cNvPr id="133" name="Google Shape;133;p18"/>
          <p:cNvPicPr preferRelativeResize="0"/>
          <p:nvPr/>
        </p:nvPicPr>
        <p:blipFill rotWithShape="1">
          <a:blip r:embed="rId4">
            <a:alphaModFix/>
          </a:blip>
          <a:srcRect b="5660" l="0" r="5141" t="0"/>
          <a:stretch/>
        </p:blipFill>
        <p:spPr>
          <a:xfrm>
            <a:off x="1127525" y="1272700"/>
            <a:ext cx="2621700" cy="3811600"/>
          </a:xfrm>
          <a:prstGeom prst="rect">
            <a:avLst/>
          </a:prstGeom>
          <a:noFill/>
          <a:ln>
            <a:noFill/>
          </a:ln>
        </p:spPr>
      </p:pic>
      <p:sp>
        <p:nvSpPr>
          <p:cNvPr id="134" name="Google Shape;134;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18"/>
          <p:cNvPicPr preferRelativeResize="0"/>
          <p:nvPr/>
        </p:nvPicPr>
        <p:blipFill>
          <a:blip r:embed="rId5">
            <a:alphaModFix/>
          </a:blip>
          <a:stretch>
            <a:fillRect/>
          </a:stretch>
        </p:blipFill>
        <p:spPr>
          <a:xfrm>
            <a:off x="1155025" y="1326138"/>
            <a:ext cx="2586978" cy="3766575"/>
          </a:xfrm>
          <a:prstGeom prst="rect">
            <a:avLst/>
          </a:prstGeom>
          <a:noFill/>
          <a:ln>
            <a:noFill/>
          </a:ln>
        </p:spPr>
      </p:pic>
      <p:pic>
        <p:nvPicPr>
          <p:cNvPr id="136" name="Google Shape;136;p18"/>
          <p:cNvPicPr preferRelativeResize="0"/>
          <p:nvPr/>
        </p:nvPicPr>
        <p:blipFill>
          <a:blip r:embed="rId6">
            <a:alphaModFix/>
          </a:blip>
          <a:stretch>
            <a:fillRect/>
          </a:stretch>
        </p:blipFill>
        <p:spPr>
          <a:xfrm>
            <a:off x="4431050" y="1850508"/>
            <a:ext cx="3942599" cy="2609066"/>
          </a:xfrm>
          <a:prstGeom prst="rect">
            <a:avLst/>
          </a:prstGeom>
          <a:noFill/>
          <a:ln>
            <a:noFill/>
          </a:ln>
        </p:spPr>
      </p:pic>
      <p:pic>
        <p:nvPicPr>
          <p:cNvPr id="137" name="Google Shape;137;p18"/>
          <p:cNvPicPr preferRelativeResize="0"/>
          <p:nvPr/>
        </p:nvPicPr>
        <p:blipFill>
          <a:blip r:embed="rId7">
            <a:alphaModFix/>
          </a:blip>
          <a:stretch>
            <a:fillRect/>
          </a:stretch>
        </p:blipFill>
        <p:spPr>
          <a:xfrm>
            <a:off x="4623450" y="1480001"/>
            <a:ext cx="3193850" cy="3458851"/>
          </a:xfrm>
          <a:prstGeom prst="rect">
            <a:avLst/>
          </a:prstGeom>
          <a:noFill/>
          <a:ln>
            <a:noFill/>
          </a:ln>
        </p:spPr>
      </p:pic>
      <p:sp>
        <p:nvSpPr>
          <p:cNvPr id="138" name="Google Shape;138;p18"/>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Model Architecture - Processing Vision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xit" presetID="10" presetSubtype="0">
                                  <p:stCondLst>
                                    <p:cond delay="0"/>
                                  </p:stCondLst>
                                  <p:childTnLst>
                                    <p:animEffect filter="fade" transition="out">
                                      <p:cBhvr>
                                        <p:cTn dur="1000"/>
                                        <p:tgtEl>
                                          <p:spTgt spid="136"/>
                                        </p:tgtEl>
                                      </p:cBhvr>
                                    </p:animEffect>
                                    <p:set>
                                      <p:cBhvr>
                                        <p:cTn dur="1" fill="hold">
                                          <p:stCondLst>
                                            <p:cond delay="1000"/>
                                          </p:stCondLst>
                                        </p:cTn>
                                        <p:tgtEl>
                                          <p:spTgt spid="13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Model Architecture - Processing Language </a:t>
            </a:r>
            <a:endParaRPr/>
          </a:p>
        </p:txBody>
      </p:sp>
      <p:sp>
        <p:nvSpPr>
          <p:cNvPr id="144" name="Google Shape;144;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19"/>
          <p:cNvPicPr preferRelativeResize="0"/>
          <p:nvPr/>
        </p:nvPicPr>
        <p:blipFill>
          <a:blip r:embed="rId3">
            <a:alphaModFix/>
          </a:blip>
          <a:stretch>
            <a:fillRect/>
          </a:stretch>
        </p:blipFill>
        <p:spPr>
          <a:xfrm>
            <a:off x="2788050" y="1242663"/>
            <a:ext cx="6096574" cy="3811625"/>
          </a:xfrm>
          <a:prstGeom prst="rect">
            <a:avLst/>
          </a:prstGeom>
          <a:noFill/>
          <a:ln>
            <a:noFill/>
          </a:ln>
        </p:spPr>
      </p:pic>
      <p:pic>
        <p:nvPicPr>
          <p:cNvPr id="146" name="Google Shape;146;p19"/>
          <p:cNvPicPr preferRelativeResize="0"/>
          <p:nvPr/>
        </p:nvPicPr>
        <p:blipFill rotWithShape="1">
          <a:blip r:embed="rId3">
            <a:alphaModFix/>
          </a:blip>
          <a:srcRect b="0" l="44509" r="0" t="0"/>
          <a:stretch/>
        </p:blipFill>
        <p:spPr>
          <a:xfrm>
            <a:off x="5501650" y="1242675"/>
            <a:ext cx="3382975" cy="3811600"/>
          </a:xfrm>
          <a:prstGeom prst="rect">
            <a:avLst/>
          </a:prstGeom>
          <a:noFill/>
          <a:ln>
            <a:noFill/>
          </a:ln>
        </p:spPr>
      </p:pic>
      <p:pic>
        <p:nvPicPr>
          <p:cNvPr id="147" name="Google Shape;147;p19"/>
          <p:cNvPicPr preferRelativeResize="0"/>
          <p:nvPr/>
        </p:nvPicPr>
        <p:blipFill>
          <a:blip r:embed="rId4">
            <a:alphaModFix/>
          </a:blip>
          <a:stretch>
            <a:fillRect/>
          </a:stretch>
        </p:blipFill>
        <p:spPr>
          <a:xfrm>
            <a:off x="5517525" y="1315825"/>
            <a:ext cx="3426850" cy="3659076"/>
          </a:xfrm>
          <a:prstGeom prst="rect">
            <a:avLst/>
          </a:prstGeom>
          <a:noFill/>
          <a:ln>
            <a:noFill/>
          </a:ln>
        </p:spPr>
      </p:pic>
      <p:pic>
        <p:nvPicPr>
          <p:cNvPr id="148" name="Google Shape;148;p19"/>
          <p:cNvPicPr preferRelativeResize="0"/>
          <p:nvPr/>
        </p:nvPicPr>
        <p:blipFill>
          <a:blip r:embed="rId5">
            <a:alphaModFix/>
          </a:blip>
          <a:stretch>
            <a:fillRect/>
          </a:stretch>
        </p:blipFill>
        <p:spPr>
          <a:xfrm>
            <a:off x="67500" y="2158250"/>
            <a:ext cx="4370989" cy="2896024"/>
          </a:xfrm>
          <a:prstGeom prst="rect">
            <a:avLst/>
          </a:prstGeom>
          <a:noFill/>
          <a:ln>
            <a:noFill/>
          </a:ln>
        </p:spPr>
      </p:pic>
      <p:pic>
        <p:nvPicPr>
          <p:cNvPr id="149" name="Google Shape;149;p19"/>
          <p:cNvPicPr preferRelativeResize="0"/>
          <p:nvPr/>
        </p:nvPicPr>
        <p:blipFill>
          <a:blip r:embed="rId6">
            <a:alphaModFix/>
          </a:blip>
          <a:stretch>
            <a:fillRect/>
          </a:stretch>
        </p:blipFill>
        <p:spPr>
          <a:xfrm>
            <a:off x="996050" y="1627377"/>
            <a:ext cx="7305677" cy="2422149"/>
          </a:xfrm>
          <a:prstGeom prst="rect">
            <a:avLst/>
          </a:prstGeom>
          <a:noFill/>
          <a:ln>
            <a:noFill/>
          </a:ln>
        </p:spPr>
      </p:pic>
      <p:cxnSp>
        <p:nvCxnSpPr>
          <p:cNvPr id="150" name="Google Shape;150;p19"/>
          <p:cNvCxnSpPr>
            <a:endCxn id="151" idx="1"/>
          </p:cNvCxnSpPr>
          <p:nvPr/>
        </p:nvCxnSpPr>
        <p:spPr>
          <a:xfrm>
            <a:off x="1013225" y="4044375"/>
            <a:ext cx="1633200" cy="286200"/>
          </a:xfrm>
          <a:prstGeom prst="straightConnector1">
            <a:avLst/>
          </a:prstGeom>
          <a:noFill/>
          <a:ln cap="flat" cmpd="sng" w="28575">
            <a:solidFill>
              <a:schemeClr val="dk2"/>
            </a:solidFill>
            <a:prstDash val="solid"/>
            <a:round/>
            <a:headEnd len="med" w="med" type="none"/>
            <a:tailEnd len="med" w="med" type="none"/>
          </a:ln>
        </p:spPr>
      </p:cxnSp>
      <p:cxnSp>
        <p:nvCxnSpPr>
          <p:cNvPr id="152" name="Google Shape;152;p19"/>
          <p:cNvCxnSpPr>
            <a:stCxn id="151" idx="3"/>
          </p:cNvCxnSpPr>
          <p:nvPr/>
        </p:nvCxnSpPr>
        <p:spPr>
          <a:xfrm flipH="1" rot="10800000">
            <a:off x="3720425" y="4059675"/>
            <a:ext cx="4576800" cy="270900"/>
          </a:xfrm>
          <a:prstGeom prst="straightConnector1">
            <a:avLst/>
          </a:prstGeom>
          <a:noFill/>
          <a:ln cap="flat" cmpd="sng" w="28575">
            <a:solidFill>
              <a:schemeClr val="dk2"/>
            </a:solidFill>
            <a:prstDash val="solid"/>
            <a:round/>
            <a:headEnd len="med" w="med" type="none"/>
            <a:tailEnd len="med" w="med" type="none"/>
          </a:ln>
        </p:spPr>
      </p:cxnSp>
      <p:sp>
        <p:nvSpPr>
          <p:cNvPr id="151" name="Google Shape;151;p19"/>
          <p:cNvSpPr/>
          <p:nvPr/>
        </p:nvSpPr>
        <p:spPr>
          <a:xfrm>
            <a:off x="2646425" y="4253475"/>
            <a:ext cx="1074000" cy="154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5"/>
                                        </p:tgtEl>
                                      </p:cBhvr>
                                    </p:animEffect>
                                    <p:set>
                                      <p:cBhvr>
                                        <p:cTn dur="1" fill="hold">
                                          <p:stCondLst>
                                            <p:cond delay="1000"/>
                                          </p:stCondLst>
                                        </p:cTn>
                                        <p:tgtEl>
                                          <p:spTgt spid="1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8038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Datasets</a:t>
            </a:r>
            <a:endParaRPr/>
          </a:p>
        </p:txBody>
      </p:sp>
      <p:sp>
        <p:nvSpPr>
          <p:cNvPr id="158" name="Google Shape;158;p20"/>
          <p:cNvSpPr/>
          <p:nvPr/>
        </p:nvSpPr>
        <p:spPr>
          <a:xfrm>
            <a:off x="506300" y="1495150"/>
            <a:ext cx="8325000" cy="3169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 name="Google Shape;159;p20"/>
          <p:cNvSpPr txBox="1"/>
          <p:nvPr/>
        </p:nvSpPr>
        <p:spPr>
          <a:xfrm>
            <a:off x="594050" y="1593875"/>
            <a:ext cx="5361300" cy="29520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Lato"/>
              <a:ea typeface="Lato"/>
              <a:cs typeface="Lato"/>
              <a:sym typeface="Lato"/>
            </a:endParaRPr>
          </a:p>
        </p:txBody>
      </p:sp>
      <p:sp>
        <p:nvSpPr>
          <p:cNvPr id="160" name="Google Shape;160;p20"/>
          <p:cNvSpPr txBox="1"/>
          <p:nvPr/>
        </p:nvSpPr>
        <p:spPr>
          <a:xfrm>
            <a:off x="6356964" y="1593875"/>
            <a:ext cx="2355900" cy="29520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Lato"/>
                <a:ea typeface="Lato"/>
                <a:cs typeface="Lato"/>
                <a:sym typeface="Lato"/>
              </a:rPr>
              <a:t>MultiModel Massive Web (M3W)</a:t>
            </a:r>
            <a:endParaRPr b="1" sz="12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r>
              <a:rPr lang="en" sz="1100">
                <a:latin typeface="Lato"/>
                <a:ea typeface="Lato"/>
                <a:cs typeface="Lato"/>
                <a:sym typeface="Lato"/>
              </a:rPr>
              <a:t>Extracted text and images from 43 million webpages</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M3W contains 185 million images and 182 GB of text.</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Text filter and image </a:t>
            </a:r>
            <a:r>
              <a:rPr b="1" lang="en" sz="1100">
                <a:latin typeface="Lato"/>
                <a:ea typeface="Lato"/>
                <a:cs typeface="Lato"/>
                <a:sym typeface="Lato"/>
              </a:rPr>
              <a:t>filters </a:t>
            </a:r>
            <a:r>
              <a:rPr lang="en" sz="1100">
                <a:latin typeface="Lato"/>
                <a:ea typeface="Lato"/>
                <a:cs typeface="Lato"/>
                <a:sym typeface="Lato"/>
              </a:rPr>
              <a:t>are used to remove low quality data.</a:t>
            </a:r>
            <a:endParaRPr sz="11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 Removed non-English text docs</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 Explicit image/video/text  filter</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 Remove images below 64 px or &gt;1:3 aspect ratio or single color</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Image resolution: </a:t>
            </a:r>
            <a:r>
              <a:rPr lang="en" sz="1000">
                <a:latin typeface="Lato"/>
                <a:ea typeface="Lato"/>
                <a:cs typeface="Lato"/>
                <a:sym typeface="Lato"/>
              </a:rPr>
              <a:t>320 x 320</a:t>
            </a:r>
            <a:endParaRPr sz="10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Text length: </a:t>
            </a:r>
            <a:r>
              <a:rPr lang="en" sz="1000">
                <a:latin typeface="Lato"/>
                <a:ea typeface="Lato"/>
                <a:cs typeface="Lato"/>
                <a:sym typeface="Lato"/>
              </a:rPr>
              <a:t>256 tokens</a:t>
            </a:r>
            <a:endParaRPr sz="1100">
              <a:latin typeface="Lato"/>
              <a:ea typeface="Lato"/>
              <a:cs typeface="Lato"/>
              <a:sym typeface="Lato"/>
            </a:endParaRPr>
          </a:p>
        </p:txBody>
      </p:sp>
      <p:sp>
        <p:nvSpPr>
          <p:cNvPr id="161" name="Google Shape;161;p20"/>
          <p:cNvSpPr txBox="1"/>
          <p:nvPr/>
        </p:nvSpPr>
        <p:spPr>
          <a:xfrm>
            <a:off x="594050" y="3126925"/>
            <a:ext cx="3132600" cy="13545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Lato"/>
                <a:ea typeface="Lato"/>
                <a:cs typeface="Lato"/>
                <a:sym typeface="Lato"/>
              </a:rPr>
              <a:t>Image-Text pairs data</a:t>
            </a:r>
            <a:endParaRPr sz="12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r>
              <a:rPr b="1" lang="en" sz="1100">
                <a:latin typeface="Lato"/>
                <a:ea typeface="Lato"/>
                <a:cs typeface="Lato"/>
                <a:sym typeface="Lato"/>
              </a:rPr>
              <a:t>ALIGN </a:t>
            </a:r>
            <a:r>
              <a:rPr lang="en" sz="1100">
                <a:latin typeface="Lato"/>
                <a:ea typeface="Lato"/>
                <a:cs typeface="Lato"/>
                <a:sym typeface="Lato"/>
              </a:rPr>
              <a:t>dataset: </a:t>
            </a:r>
            <a:r>
              <a:rPr lang="en" sz="1000">
                <a:latin typeface="Lato"/>
                <a:ea typeface="Lato"/>
                <a:cs typeface="Lato"/>
                <a:sym typeface="Lato"/>
              </a:rPr>
              <a:t>1.8 billion noisy image-text pairs, 12.4 text tokens per image on average.</a:t>
            </a:r>
            <a:endParaRPr sz="10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r>
              <a:rPr b="1" lang="en" sz="1100">
                <a:latin typeface="Lato"/>
                <a:ea typeface="Lato"/>
                <a:cs typeface="Lato"/>
                <a:sym typeface="Lato"/>
              </a:rPr>
              <a:t>LTIP </a:t>
            </a:r>
            <a:r>
              <a:rPr lang="en" sz="1100">
                <a:latin typeface="Lato"/>
                <a:ea typeface="Lato"/>
                <a:cs typeface="Lato"/>
                <a:sym typeface="Lato"/>
              </a:rPr>
              <a:t>dataset: </a:t>
            </a:r>
            <a:r>
              <a:rPr lang="en" sz="1000">
                <a:latin typeface="Lato"/>
                <a:ea typeface="Lato"/>
                <a:cs typeface="Lato"/>
                <a:sym typeface="Lato"/>
              </a:rPr>
              <a:t>312 million image-text pairs, 20.5 text tokens per images</a:t>
            </a:r>
            <a:endParaRPr sz="10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Image resolution: </a:t>
            </a:r>
            <a:r>
              <a:rPr lang="en" sz="1000">
                <a:latin typeface="Lato"/>
                <a:ea typeface="Lato"/>
                <a:cs typeface="Lato"/>
                <a:sym typeface="Lato"/>
              </a:rPr>
              <a:t>320 x 320</a:t>
            </a:r>
            <a:endParaRPr sz="10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Text length: </a:t>
            </a:r>
            <a:r>
              <a:rPr lang="en" sz="1000">
                <a:latin typeface="Lato"/>
                <a:ea typeface="Lato"/>
                <a:cs typeface="Lato"/>
                <a:sym typeface="Lato"/>
              </a:rPr>
              <a:t>32/64 tokens</a:t>
            </a:r>
            <a:endParaRPr sz="1200">
              <a:latin typeface="Lato"/>
              <a:ea typeface="Lato"/>
              <a:cs typeface="Lato"/>
              <a:sym typeface="Lato"/>
            </a:endParaRPr>
          </a:p>
        </p:txBody>
      </p:sp>
      <p:sp>
        <p:nvSpPr>
          <p:cNvPr id="162" name="Google Shape;162;p20"/>
          <p:cNvSpPr txBox="1"/>
          <p:nvPr/>
        </p:nvSpPr>
        <p:spPr>
          <a:xfrm>
            <a:off x="3560450" y="3214975"/>
            <a:ext cx="2355900" cy="13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Lato"/>
                <a:ea typeface="Lato"/>
                <a:cs typeface="Lato"/>
                <a:sym typeface="Lato"/>
              </a:rPr>
              <a:t>Video-Text pairs data</a:t>
            </a:r>
            <a:endParaRPr b="1" sz="12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r>
              <a:rPr b="1" lang="en" sz="1100">
                <a:latin typeface="Lato"/>
                <a:ea typeface="Lato"/>
                <a:cs typeface="Lato"/>
                <a:sym typeface="Lato"/>
              </a:rPr>
              <a:t>VTP </a:t>
            </a:r>
            <a:r>
              <a:rPr lang="en" sz="1100">
                <a:latin typeface="Lato"/>
                <a:ea typeface="Lato"/>
                <a:cs typeface="Lato"/>
                <a:sym typeface="Lato"/>
              </a:rPr>
              <a:t>dataset: </a:t>
            </a:r>
            <a:r>
              <a:rPr lang="en" sz="1000">
                <a:latin typeface="Lato"/>
                <a:ea typeface="Lato"/>
                <a:cs typeface="Lato"/>
                <a:sym typeface="Lato"/>
              </a:rPr>
              <a:t>27 million short videos.</a:t>
            </a:r>
            <a:endParaRPr sz="10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Avg duration:</a:t>
            </a:r>
            <a:r>
              <a:rPr lang="en" sz="1000">
                <a:latin typeface="Lato"/>
                <a:ea typeface="Lato"/>
                <a:cs typeface="Lato"/>
                <a:sym typeface="Lato"/>
              </a:rPr>
              <a:t> 22 seconds</a:t>
            </a:r>
            <a:endParaRPr sz="10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Video resolution: </a:t>
            </a:r>
            <a:r>
              <a:rPr lang="en" sz="1000">
                <a:latin typeface="Lato"/>
                <a:ea typeface="Lato"/>
                <a:cs typeface="Lato"/>
                <a:sym typeface="Lato"/>
              </a:rPr>
              <a:t>320 x 320</a:t>
            </a:r>
            <a:endParaRPr sz="10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Text length: </a:t>
            </a:r>
            <a:r>
              <a:rPr lang="en" sz="1000">
                <a:latin typeface="Lato"/>
                <a:ea typeface="Lato"/>
                <a:cs typeface="Lato"/>
                <a:sym typeface="Lato"/>
              </a:rPr>
              <a:t>32 tokens</a:t>
            </a:r>
            <a:endParaRPr sz="10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pic>
        <p:nvPicPr>
          <p:cNvPr id="163" name="Google Shape;163;p20"/>
          <p:cNvPicPr preferRelativeResize="0"/>
          <p:nvPr/>
        </p:nvPicPr>
        <p:blipFill>
          <a:blip r:embed="rId3">
            <a:alphaModFix/>
          </a:blip>
          <a:stretch>
            <a:fillRect/>
          </a:stretch>
        </p:blipFill>
        <p:spPr>
          <a:xfrm>
            <a:off x="1195275" y="1659475"/>
            <a:ext cx="4281350" cy="1555512"/>
          </a:xfrm>
          <a:prstGeom prst="rect">
            <a:avLst/>
          </a:prstGeom>
          <a:noFill/>
          <a:ln>
            <a:noFill/>
          </a:ln>
        </p:spPr>
      </p:pic>
      <p:sp>
        <p:nvSpPr>
          <p:cNvPr id="164" name="Google Shape;164;p20"/>
          <p:cNvSpPr/>
          <p:nvPr/>
        </p:nvSpPr>
        <p:spPr>
          <a:xfrm>
            <a:off x="6063800" y="1495150"/>
            <a:ext cx="2767500" cy="316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 name="Google Shape;165;p20"/>
          <p:cNvSpPr txBox="1"/>
          <p:nvPr/>
        </p:nvSpPr>
        <p:spPr>
          <a:xfrm>
            <a:off x="6189350" y="1603900"/>
            <a:ext cx="2516400" cy="2952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Lato"/>
                <a:ea typeface="Lato"/>
                <a:cs typeface="Lato"/>
                <a:sym typeface="Lato"/>
              </a:rPr>
              <a:t>Data Deduplication</a:t>
            </a:r>
            <a:endParaRPr b="1" sz="12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Deduplication enables LMs to emit </a:t>
            </a:r>
            <a:r>
              <a:rPr b="1" lang="en" sz="1100">
                <a:latin typeface="Lato"/>
                <a:ea typeface="Lato"/>
                <a:cs typeface="Lato"/>
                <a:sym typeface="Lato"/>
              </a:rPr>
              <a:t>less memorized</a:t>
            </a:r>
            <a:r>
              <a:rPr lang="en" sz="1100">
                <a:latin typeface="Lato"/>
                <a:ea typeface="Lato"/>
                <a:cs typeface="Lato"/>
                <a:sym typeface="Lato"/>
              </a:rPr>
              <a:t> text (10x), and </a:t>
            </a:r>
            <a:r>
              <a:rPr b="1" lang="en" sz="1100">
                <a:latin typeface="Lato"/>
                <a:ea typeface="Lato"/>
                <a:cs typeface="Lato"/>
                <a:sym typeface="Lato"/>
              </a:rPr>
              <a:t>faster training, better accuracy</a:t>
            </a:r>
            <a:endParaRPr b="1"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r>
              <a:rPr lang="en" sz="1100">
                <a:latin typeface="Lato"/>
                <a:ea typeface="Lato"/>
                <a:cs typeface="Lato"/>
                <a:sym typeface="Lato"/>
              </a:rPr>
              <a:t>Flamingo uses an internal Google tool for deduplication - </a:t>
            </a:r>
            <a:r>
              <a:rPr b="1" lang="en" sz="1000">
                <a:latin typeface="Lato"/>
                <a:ea typeface="Lato"/>
                <a:cs typeface="Lato"/>
                <a:sym typeface="Lato"/>
              </a:rPr>
              <a:t>Nearest neighbour search</a:t>
            </a:r>
            <a:r>
              <a:rPr lang="en" sz="1000">
                <a:latin typeface="Lato"/>
                <a:ea typeface="Lato"/>
                <a:cs typeface="Lato"/>
                <a:sym typeface="Lato"/>
              </a:rPr>
              <a:t> via visual embeddings</a:t>
            </a:r>
            <a:endParaRPr sz="10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ALIGN and LTIP datasets were deduplicated </a:t>
            </a:r>
            <a:r>
              <a:rPr b="1" lang="en" sz="1100">
                <a:latin typeface="Lato"/>
                <a:ea typeface="Lato"/>
                <a:cs typeface="Lato"/>
                <a:sym typeface="Lato"/>
              </a:rPr>
              <a:t>against benchmark </a:t>
            </a:r>
            <a:r>
              <a:rPr lang="en" sz="1100">
                <a:latin typeface="Lato"/>
                <a:ea typeface="Lato"/>
                <a:cs typeface="Lato"/>
                <a:sym typeface="Lato"/>
              </a:rPr>
              <a:t>image-text datasets - </a:t>
            </a:r>
            <a:r>
              <a:rPr lang="en" sz="1000">
                <a:latin typeface="Lato"/>
                <a:ea typeface="Lato"/>
                <a:cs typeface="Lato"/>
                <a:sym typeface="Lato"/>
              </a:rPr>
              <a:t>ImageNet, COCO, VQAv2, Flickr30k, VisDial </a:t>
            </a:r>
            <a:endParaRPr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1"/>
          <p:cNvPicPr preferRelativeResize="0"/>
          <p:nvPr/>
        </p:nvPicPr>
        <p:blipFill>
          <a:blip r:embed="rId3">
            <a:alphaModFix/>
          </a:blip>
          <a:stretch>
            <a:fillRect/>
          </a:stretch>
        </p:blipFill>
        <p:spPr>
          <a:xfrm>
            <a:off x="980650" y="1373925"/>
            <a:ext cx="7021199" cy="3435174"/>
          </a:xfrm>
          <a:prstGeom prst="rect">
            <a:avLst/>
          </a:prstGeom>
          <a:noFill/>
          <a:ln>
            <a:noFill/>
          </a:ln>
        </p:spPr>
      </p:pic>
      <p:sp>
        <p:nvSpPr>
          <p:cNvPr id="171" name="Google Shape;171;p21"/>
          <p:cNvSpPr/>
          <p:nvPr/>
        </p:nvSpPr>
        <p:spPr>
          <a:xfrm>
            <a:off x="3743753" y="1368698"/>
            <a:ext cx="4419600" cy="343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 name="Google Shape;172;p21"/>
          <p:cNvSpPr/>
          <p:nvPr/>
        </p:nvSpPr>
        <p:spPr>
          <a:xfrm>
            <a:off x="5705950" y="1372850"/>
            <a:ext cx="2295900" cy="343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 name="Google Shape;173;p21"/>
          <p:cNvSpPr txBox="1"/>
          <p:nvPr>
            <p:ph type="title"/>
          </p:nvPr>
        </p:nvSpPr>
        <p:spPr>
          <a:xfrm>
            <a:off x="727650" y="592800"/>
            <a:ext cx="7742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Experiments and Results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1"/>
                                        </p:tgtEl>
                                      </p:cBhvr>
                                    </p:animEffect>
                                    <p:set>
                                      <p:cBhvr>
                                        <p:cTn dur="1" fill="hold">
                                          <p:stCondLst>
                                            <p:cond delay="1000"/>
                                          </p:stCondLst>
                                        </p:cTn>
                                        <p:tgtEl>
                                          <p:spTgt spid="17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2"/>
                                        </p:tgtEl>
                                      </p:cBhvr>
                                    </p:animEffect>
                                    <p:set>
                                      <p:cBhvr>
                                        <p:cTn dur="1" fill="hold">
                                          <p:stCondLst>
                                            <p:cond delay="1000"/>
                                          </p:stCondLst>
                                        </p:cTn>
                                        <p:tgtEl>
                                          <p:spTgt spid="1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